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59" r:id="rId5"/>
    <p:sldId id="257" r:id="rId6"/>
    <p:sldId id="509" r:id="rId7"/>
    <p:sldId id="554" r:id="rId8"/>
    <p:sldId id="555" r:id="rId9"/>
    <p:sldId id="556" r:id="rId10"/>
    <p:sldId id="557" r:id="rId11"/>
    <p:sldId id="558" r:id="rId12"/>
    <p:sldId id="545" r:id="rId13"/>
    <p:sldId id="549" r:id="rId14"/>
    <p:sldId id="561" r:id="rId15"/>
    <p:sldId id="546" r:id="rId16"/>
    <p:sldId id="272" r:id="rId17"/>
    <p:sldId id="276" r:id="rId18"/>
    <p:sldId id="278" r:id="rId19"/>
    <p:sldId id="553" r:id="rId20"/>
    <p:sldId id="559" r:id="rId21"/>
    <p:sldId id="562" r:id="rId22"/>
    <p:sldId id="261" r:id="rId23"/>
  </p:sldIdLst>
  <p:sldSz cx="9144000" cy="6858000" type="screen4x3"/>
  <p:notesSz cx="7172325" cy="9313863"/>
  <p:defaultTextStyle>
    <a:defPPr>
      <a:defRPr lang="en-US"/>
    </a:defPPr>
    <a:lvl1pPr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2"/>
    <a:srgbClr val="9C8D5A"/>
    <a:srgbClr val="C4BD97"/>
    <a:srgbClr val="0000FF"/>
    <a:srgbClr val="A09C84"/>
    <a:srgbClr val="000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35" autoAdjust="0"/>
    <p:restoredTop sz="93229" autoAdjust="0"/>
  </p:normalViewPr>
  <p:slideViewPr>
    <p:cSldViewPr snapToGrid="0" snapToObjects="1">
      <p:cViewPr varScale="1">
        <p:scale>
          <a:sx n="99" d="100"/>
          <a:sy n="99" d="100"/>
        </p:scale>
        <p:origin x="822" y="108"/>
      </p:cViewPr>
      <p:guideLst>
        <p:guide orient="horz" pos="2160"/>
        <p:guide pos="2880"/>
      </p:guideLst>
    </p:cSldViewPr>
  </p:slideViewPr>
  <p:notesTextViewPr>
    <p:cViewPr>
      <p:scale>
        <a:sx n="3" d="2"/>
        <a:sy n="3" d="2"/>
      </p:scale>
      <p:origin x="0" y="0"/>
    </p:cViewPr>
  </p:notesTextViewPr>
  <p:sorterViewPr>
    <p:cViewPr>
      <p:scale>
        <a:sx n="190" d="100"/>
        <a:sy n="190" d="100"/>
      </p:scale>
      <p:origin x="0" y="-28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252373-FF89-40D8-85CF-52F2904A675B}"/>
              </a:ext>
            </a:extLst>
          </p:cNvPr>
          <p:cNvSpPr>
            <a:spLocks noGrp="1"/>
          </p:cNvSpPr>
          <p:nvPr>
            <p:ph type="hdr" sz="quarter"/>
          </p:nvPr>
        </p:nvSpPr>
        <p:spPr>
          <a:xfrm>
            <a:off x="0" y="0"/>
            <a:ext cx="3107900" cy="465376"/>
          </a:xfrm>
          <a:prstGeom prst="rect">
            <a:avLst/>
          </a:prstGeom>
        </p:spPr>
        <p:txBody>
          <a:bodyPr vert="horz" lIns="94201" tIns="47101" rIns="94201" bIns="47101" rtlCol="0"/>
          <a:lstStyle>
            <a:lvl1pPr algn="l" defTabSz="470949"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8DA3BD5-9BD9-4DC7-9A86-960A13B45C81}"/>
              </a:ext>
            </a:extLst>
          </p:cNvPr>
          <p:cNvSpPr>
            <a:spLocks noGrp="1"/>
          </p:cNvSpPr>
          <p:nvPr>
            <p:ph type="dt" sz="quarter" idx="1"/>
          </p:nvPr>
        </p:nvSpPr>
        <p:spPr>
          <a:xfrm>
            <a:off x="4062804" y="0"/>
            <a:ext cx="3107900" cy="465376"/>
          </a:xfrm>
          <a:prstGeom prst="rect">
            <a:avLst/>
          </a:prstGeom>
        </p:spPr>
        <p:txBody>
          <a:bodyPr vert="horz" lIns="94201" tIns="47101" rIns="94201" bIns="47101" rtlCol="0"/>
          <a:lstStyle>
            <a:lvl1pPr algn="r" defTabSz="470949" eaLnBrk="1" fontAlgn="auto" hangingPunct="1">
              <a:spcBef>
                <a:spcPts val="0"/>
              </a:spcBef>
              <a:spcAft>
                <a:spcPts val="0"/>
              </a:spcAft>
              <a:defRPr sz="1200">
                <a:latin typeface="+mn-lt"/>
              </a:defRPr>
            </a:lvl1pPr>
          </a:lstStyle>
          <a:p>
            <a:pPr>
              <a:defRPr/>
            </a:pPr>
            <a:fld id="{14EA0B31-106C-4A10-91F5-80E1032C6FFE}" type="datetimeFigureOut">
              <a:rPr lang="en-US"/>
              <a:pPr>
                <a:defRPr/>
              </a:pPr>
              <a:t>10/4/2024</a:t>
            </a:fld>
            <a:endParaRPr lang="en-US" dirty="0"/>
          </a:p>
        </p:txBody>
      </p:sp>
      <p:sp>
        <p:nvSpPr>
          <p:cNvPr id="4" name="Footer Placeholder 3">
            <a:extLst>
              <a:ext uri="{FF2B5EF4-FFF2-40B4-BE49-F238E27FC236}">
                <a16:creationId xmlns:a16="http://schemas.microsoft.com/office/drawing/2014/main" id="{99F9CD30-EA07-434E-828B-131B25BBDA63}"/>
              </a:ext>
            </a:extLst>
          </p:cNvPr>
          <p:cNvSpPr>
            <a:spLocks noGrp="1"/>
          </p:cNvSpPr>
          <p:nvPr>
            <p:ph type="ftr" sz="quarter" idx="2"/>
          </p:nvPr>
        </p:nvSpPr>
        <p:spPr>
          <a:xfrm>
            <a:off x="0" y="8846899"/>
            <a:ext cx="3107900" cy="465376"/>
          </a:xfrm>
          <a:prstGeom prst="rect">
            <a:avLst/>
          </a:prstGeom>
        </p:spPr>
        <p:txBody>
          <a:bodyPr vert="horz" lIns="94201" tIns="47101" rIns="94201" bIns="47101" rtlCol="0" anchor="b"/>
          <a:lstStyle>
            <a:lvl1pPr algn="l" defTabSz="470949"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BB9FB0D-D380-4521-9B4B-13A8A03F202C}"/>
              </a:ext>
            </a:extLst>
          </p:cNvPr>
          <p:cNvSpPr>
            <a:spLocks noGrp="1"/>
          </p:cNvSpPr>
          <p:nvPr>
            <p:ph type="sldNum" sz="quarter" idx="3"/>
          </p:nvPr>
        </p:nvSpPr>
        <p:spPr>
          <a:xfrm>
            <a:off x="4062804" y="8846899"/>
            <a:ext cx="3107900" cy="465376"/>
          </a:xfrm>
          <a:prstGeom prst="rect">
            <a:avLst/>
          </a:prstGeom>
        </p:spPr>
        <p:txBody>
          <a:bodyPr vert="horz" lIns="94201" tIns="47101" rIns="94201" bIns="47101" rtlCol="0" anchor="b"/>
          <a:lstStyle>
            <a:lvl1pPr algn="r" defTabSz="470949" eaLnBrk="1" fontAlgn="auto" hangingPunct="1">
              <a:spcBef>
                <a:spcPts val="0"/>
              </a:spcBef>
              <a:spcAft>
                <a:spcPts val="0"/>
              </a:spcAft>
              <a:defRPr sz="1200">
                <a:latin typeface="+mn-lt"/>
              </a:defRPr>
            </a:lvl1pPr>
          </a:lstStyle>
          <a:p>
            <a:pPr>
              <a:defRPr/>
            </a:pPr>
            <a:fld id="{E25CF3AA-78BB-4BAB-A608-57496CC70BD5}"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75F8EA-D06D-4D41-B06B-86A7A6CA64D7}"/>
              </a:ext>
            </a:extLst>
          </p:cNvPr>
          <p:cNvSpPr>
            <a:spLocks noGrp="1"/>
          </p:cNvSpPr>
          <p:nvPr>
            <p:ph type="hdr" sz="quarter"/>
          </p:nvPr>
        </p:nvSpPr>
        <p:spPr>
          <a:xfrm>
            <a:off x="0" y="0"/>
            <a:ext cx="3107900" cy="466964"/>
          </a:xfrm>
          <a:prstGeom prst="rect">
            <a:avLst/>
          </a:prstGeom>
        </p:spPr>
        <p:txBody>
          <a:bodyPr vert="horz" lIns="94201" tIns="47101" rIns="94201" bIns="47101" rtlCol="0"/>
          <a:lstStyle>
            <a:lvl1pPr algn="l" defTabSz="470949"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510F87F-EA01-4A3E-B2D5-697ADBD434F3}"/>
              </a:ext>
            </a:extLst>
          </p:cNvPr>
          <p:cNvSpPr>
            <a:spLocks noGrp="1"/>
          </p:cNvSpPr>
          <p:nvPr>
            <p:ph type="dt" idx="1"/>
          </p:nvPr>
        </p:nvSpPr>
        <p:spPr>
          <a:xfrm>
            <a:off x="4062804" y="0"/>
            <a:ext cx="3107900" cy="466964"/>
          </a:xfrm>
          <a:prstGeom prst="rect">
            <a:avLst/>
          </a:prstGeom>
        </p:spPr>
        <p:txBody>
          <a:bodyPr vert="horz" lIns="94201" tIns="47101" rIns="94201" bIns="47101" rtlCol="0"/>
          <a:lstStyle>
            <a:lvl1pPr algn="r" defTabSz="470949" eaLnBrk="1" fontAlgn="auto" hangingPunct="1">
              <a:spcBef>
                <a:spcPts val="0"/>
              </a:spcBef>
              <a:spcAft>
                <a:spcPts val="0"/>
              </a:spcAft>
              <a:defRPr sz="1200">
                <a:latin typeface="+mn-lt"/>
              </a:defRPr>
            </a:lvl1pPr>
          </a:lstStyle>
          <a:p>
            <a:pPr>
              <a:defRPr/>
            </a:pPr>
            <a:fld id="{7A380C5C-51D6-4E98-A2F8-06461AA4C430}" type="datetimeFigureOut">
              <a:rPr lang="en-US"/>
              <a:pPr>
                <a:defRPr/>
              </a:pPr>
              <a:t>10/4/2024</a:t>
            </a:fld>
            <a:endParaRPr lang="en-US" dirty="0"/>
          </a:p>
        </p:txBody>
      </p:sp>
      <p:sp>
        <p:nvSpPr>
          <p:cNvPr id="4" name="Slide Image Placeholder 3">
            <a:extLst>
              <a:ext uri="{FF2B5EF4-FFF2-40B4-BE49-F238E27FC236}">
                <a16:creationId xmlns:a16="http://schemas.microsoft.com/office/drawing/2014/main" id="{537E16A3-71C4-4888-AD48-7134D5E4E0CB}"/>
              </a:ext>
            </a:extLst>
          </p:cNvPr>
          <p:cNvSpPr>
            <a:spLocks noGrp="1" noRot="1" noChangeAspect="1"/>
          </p:cNvSpPr>
          <p:nvPr>
            <p:ph type="sldImg" idx="2"/>
          </p:nvPr>
        </p:nvSpPr>
        <p:spPr>
          <a:xfrm>
            <a:off x="1490663" y="1163638"/>
            <a:ext cx="4191000" cy="3143250"/>
          </a:xfrm>
          <a:prstGeom prst="rect">
            <a:avLst/>
          </a:prstGeom>
          <a:noFill/>
          <a:ln w="12700">
            <a:solidFill>
              <a:prstClr val="black"/>
            </a:solidFill>
          </a:ln>
        </p:spPr>
        <p:txBody>
          <a:bodyPr vert="horz" lIns="94201" tIns="47101" rIns="94201" bIns="47101" rtlCol="0" anchor="ctr"/>
          <a:lstStyle/>
          <a:p>
            <a:pPr lvl="0"/>
            <a:endParaRPr lang="en-US" noProof="0" dirty="0"/>
          </a:p>
        </p:txBody>
      </p:sp>
      <p:sp>
        <p:nvSpPr>
          <p:cNvPr id="5" name="Notes Placeholder 4">
            <a:extLst>
              <a:ext uri="{FF2B5EF4-FFF2-40B4-BE49-F238E27FC236}">
                <a16:creationId xmlns:a16="http://schemas.microsoft.com/office/drawing/2014/main" id="{74267E76-367C-44BF-8AD5-6517795BFCE8}"/>
              </a:ext>
            </a:extLst>
          </p:cNvPr>
          <p:cNvSpPr>
            <a:spLocks noGrp="1"/>
          </p:cNvSpPr>
          <p:nvPr>
            <p:ph type="body" sz="quarter" idx="3"/>
          </p:nvPr>
        </p:nvSpPr>
        <p:spPr>
          <a:xfrm>
            <a:off x="716584" y="4482217"/>
            <a:ext cx="5739157" cy="3667413"/>
          </a:xfrm>
          <a:prstGeom prst="rect">
            <a:avLst/>
          </a:prstGeom>
        </p:spPr>
        <p:txBody>
          <a:bodyPr vert="horz" lIns="94201" tIns="47101" rIns="94201" bIns="4710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43D0A5C-685C-4DE6-87A3-1CD323C1ED7D}"/>
              </a:ext>
            </a:extLst>
          </p:cNvPr>
          <p:cNvSpPr>
            <a:spLocks noGrp="1"/>
          </p:cNvSpPr>
          <p:nvPr>
            <p:ph type="ftr" sz="quarter" idx="4"/>
          </p:nvPr>
        </p:nvSpPr>
        <p:spPr>
          <a:xfrm>
            <a:off x="0" y="8846900"/>
            <a:ext cx="3107900" cy="466964"/>
          </a:xfrm>
          <a:prstGeom prst="rect">
            <a:avLst/>
          </a:prstGeom>
        </p:spPr>
        <p:txBody>
          <a:bodyPr vert="horz" lIns="94201" tIns="47101" rIns="94201" bIns="47101" rtlCol="0" anchor="b"/>
          <a:lstStyle>
            <a:lvl1pPr algn="l" defTabSz="470949"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7CC5E91-E53F-49BA-847B-FC11A6D02104}"/>
              </a:ext>
            </a:extLst>
          </p:cNvPr>
          <p:cNvSpPr>
            <a:spLocks noGrp="1"/>
          </p:cNvSpPr>
          <p:nvPr>
            <p:ph type="sldNum" sz="quarter" idx="5"/>
          </p:nvPr>
        </p:nvSpPr>
        <p:spPr>
          <a:xfrm>
            <a:off x="4062804" y="8846900"/>
            <a:ext cx="3107900" cy="466964"/>
          </a:xfrm>
          <a:prstGeom prst="rect">
            <a:avLst/>
          </a:prstGeom>
        </p:spPr>
        <p:txBody>
          <a:bodyPr vert="horz" lIns="94201" tIns="47101" rIns="94201" bIns="47101" rtlCol="0" anchor="b"/>
          <a:lstStyle>
            <a:lvl1pPr algn="r" defTabSz="470949" eaLnBrk="1" fontAlgn="auto" hangingPunct="1">
              <a:spcBef>
                <a:spcPts val="0"/>
              </a:spcBef>
              <a:spcAft>
                <a:spcPts val="0"/>
              </a:spcAft>
              <a:defRPr sz="1200">
                <a:latin typeface="+mn-lt"/>
              </a:defRPr>
            </a:lvl1pPr>
          </a:lstStyle>
          <a:p>
            <a:pPr>
              <a:defRPr/>
            </a:pPr>
            <a:fld id="{D97D7CED-4472-479A-8A6C-08E45E0FD02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7D7CED-4472-479A-8A6C-08E45E0FD02F}" type="slidenum">
              <a:rPr lang="en-US" smtClean="0"/>
              <a:pPr>
                <a:defRPr/>
              </a:pPr>
              <a:t>1</a:t>
            </a:fld>
            <a:endParaRPr lang="en-US" dirty="0"/>
          </a:p>
        </p:txBody>
      </p:sp>
    </p:spTree>
    <p:extLst>
      <p:ext uri="{BB962C8B-B14F-4D97-AF65-F5344CB8AC3E}">
        <p14:creationId xmlns:p14="http://schemas.microsoft.com/office/powerpoint/2010/main" val="133873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54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9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79747C7-B6B4-409A-8871-ED48E33E35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DB852C9D-3A01-4F73-858E-2E55C38B73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FDC30E42-B8A3-49EA-9244-E8AF51E223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934" indent="-288436">
              <a:defRPr>
                <a:solidFill>
                  <a:schemeClr val="tx1"/>
                </a:solidFill>
                <a:latin typeface="Calibri" panose="020F0502020204030204" pitchFamily="34" charset="0"/>
              </a:defRPr>
            </a:lvl2pPr>
            <a:lvl3pPr marL="1153744" indent="-230749">
              <a:defRPr>
                <a:solidFill>
                  <a:schemeClr val="tx1"/>
                </a:solidFill>
                <a:latin typeface="Calibri" panose="020F0502020204030204" pitchFamily="34" charset="0"/>
              </a:defRPr>
            </a:lvl3pPr>
            <a:lvl4pPr marL="1615242" indent="-230749">
              <a:defRPr>
                <a:solidFill>
                  <a:schemeClr val="tx1"/>
                </a:solidFill>
                <a:latin typeface="Calibri" panose="020F0502020204030204" pitchFamily="34" charset="0"/>
              </a:defRPr>
            </a:lvl4pPr>
            <a:lvl5pPr marL="2076740" indent="-230749">
              <a:defRPr>
                <a:solidFill>
                  <a:schemeClr val="tx1"/>
                </a:solidFill>
                <a:latin typeface="Calibri" panose="020F0502020204030204" pitchFamily="34" charset="0"/>
              </a:defRPr>
            </a:lvl5pPr>
            <a:lvl6pPr marL="2538237" indent="-230749" defTabSz="459896" eaLnBrk="0" fontAlgn="base" hangingPunct="0">
              <a:spcBef>
                <a:spcPct val="0"/>
              </a:spcBef>
              <a:spcAft>
                <a:spcPct val="0"/>
              </a:spcAft>
              <a:defRPr>
                <a:solidFill>
                  <a:schemeClr val="tx1"/>
                </a:solidFill>
                <a:latin typeface="Calibri" panose="020F0502020204030204" pitchFamily="34" charset="0"/>
              </a:defRPr>
            </a:lvl6pPr>
            <a:lvl7pPr marL="2999735" indent="-230749" defTabSz="459896" eaLnBrk="0" fontAlgn="base" hangingPunct="0">
              <a:spcBef>
                <a:spcPct val="0"/>
              </a:spcBef>
              <a:spcAft>
                <a:spcPct val="0"/>
              </a:spcAft>
              <a:defRPr>
                <a:solidFill>
                  <a:schemeClr val="tx1"/>
                </a:solidFill>
                <a:latin typeface="Calibri" panose="020F0502020204030204" pitchFamily="34" charset="0"/>
              </a:defRPr>
            </a:lvl7pPr>
            <a:lvl8pPr marL="3461233" indent="-230749" defTabSz="459896" eaLnBrk="0" fontAlgn="base" hangingPunct="0">
              <a:spcBef>
                <a:spcPct val="0"/>
              </a:spcBef>
              <a:spcAft>
                <a:spcPct val="0"/>
              </a:spcAft>
              <a:defRPr>
                <a:solidFill>
                  <a:schemeClr val="tx1"/>
                </a:solidFill>
                <a:latin typeface="Calibri" panose="020F0502020204030204" pitchFamily="34" charset="0"/>
              </a:defRPr>
            </a:lvl8pPr>
            <a:lvl9pPr marL="3922730" indent="-230749" defTabSz="459896" eaLnBrk="0" fontAlgn="base" hangingPunct="0">
              <a:spcBef>
                <a:spcPct val="0"/>
              </a:spcBef>
              <a:spcAft>
                <a:spcPct val="0"/>
              </a:spcAft>
              <a:defRPr>
                <a:solidFill>
                  <a:schemeClr val="tx1"/>
                </a:solidFill>
                <a:latin typeface="Calibri" panose="020F0502020204030204" pitchFamily="34" charset="0"/>
              </a:defRPr>
            </a:lvl9pPr>
          </a:lstStyle>
          <a:p>
            <a:pPr defTabSz="459896" fontAlgn="base">
              <a:spcBef>
                <a:spcPct val="0"/>
              </a:spcBef>
              <a:spcAft>
                <a:spcPct val="0"/>
              </a:spcAft>
            </a:pPr>
            <a:fld id="{E501FD7E-1BD9-4626-A485-7595119FC676}" type="slidenum">
              <a:rPr lang="en-US" altLang="en-US" smtClean="0"/>
              <a:pPr defTabSz="459896" fontAlgn="base">
                <a:spcBef>
                  <a:spcPct val="0"/>
                </a:spcBef>
                <a:spcAft>
                  <a:spcPct val="0"/>
                </a:spcAft>
              </a:pPr>
              <a:t>15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603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6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46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C11A5AF-64FA-55CB-9286-1933FAF20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1786FB4-023D-E690-4AC5-B875F9C77E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48D9543E-C56C-6094-6967-F0DBFC40FC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9934" indent="-288436">
              <a:defRPr>
                <a:solidFill>
                  <a:schemeClr val="tx1"/>
                </a:solidFill>
                <a:latin typeface="Calibri" panose="020F0502020204030204" pitchFamily="34" charset="0"/>
              </a:defRPr>
            </a:lvl2pPr>
            <a:lvl3pPr marL="1153744" indent="-230749">
              <a:defRPr>
                <a:solidFill>
                  <a:schemeClr val="tx1"/>
                </a:solidFill>
                <a:latin typeface="Calibri" panose="020F0502020204030204" pitchFamily="34" charset="0"/>
              </a:defRPr>
            </a:lvl3pPr>
            <a:lvl4pPr marL="1615242" indent="-230749">
              <a:defRPr>
                <a:solidFill>
                  <a:schemeClr val="tx1"/>
                </a:solidFill>
                <a:latin typeface="Calibri" panose="020F0502020204030204" pitchFamily="34" charset="0"/>
              </a:defRPr>
            </a:lvl4pPr>
            <a:lvl5pPr marL="2076740" indent="-230749">
              <a:defRPr>
                <a:solidFill>
                  <a:schemeClr val="tx1"/>
                </a:solidFill>
                <a:latin typeface="Calibri" panose="020F0502020204030204" pitchFamily="34" charset="0"/>
              </a:defRPr>
            </a:lvl5pPr>
            <a:lvl6pPr marL="2538237" indent="-230749" defTabSz="459896" eaLnBrk="0" fontAlgn="base" hangingPunct="0">
              <a:spcBef>
                <a:spcPct val="0"/>
              </a:spcBef>
              <a:spcAft>
                <a:spcPct val="0"/>
              </a:spcAft>
              <a:defRPr>
                <a:solidFill>
                  <a:schemeClr val="tx1"/>
                </a:solidFill>
                <a:latin typeface="Calibri" panose="020F0502020204030204" pitchFamily="34" charset="0"/>
              </a:defRPr>
            </a:lvl6pPr>
            <a:lvl7pPr marL="2999735" indent="-230749" defTabSz="459896" eaLnBrk="0" fontAlgn="base" hangingPunct="0">
              <a:spcBef>
                <a:spcPct val="0"/>
              </a:spcBef>
              <a:spcAft>
                <a:spcPct val="0"/>
              </a:spcAft>
              <a:defRPr>
                <a:solidFill>
                  <a:schemeClr val="tx1"/>
                </a:solidFill>
                <a:latin typeface="Calibri" panose="020F0502020204030204" pitchFamily="34" charset="0"/>
              </a:defRPr>
            </a:lvl7pPr>
            <a:lvl8pPr marL="3461233" indent="-230749" defTabSz="459896" eaLnBrk="0" fontAlgn="base" hangingPunct="0">
              <a:spcBef>
                <a:spcPct val="0"/>
              </a:spcBef>
              <a:spcAft>
                <a:spcPct val="0"/>
              </a:spcAft>
              <a:defRPr>
                <a:solidFill>
                  <a:schemeClr val="tx1"/>
                </a:solidFill>
                <a:latin typeface="Calibri" panose="020F0502020204030204" pitchFamily="34" charset="0"/>
              </a:defRPr>
            </a:lvl8pPr>
            <a:lvl9pPr marL="3922730" indent="-230749" defTabSz="459896" eaLnBrk="0" fontAlgn="base" hangingPunct="0">
              <a:spcBef>
                <a:spcPct val="0"/>
              </a:spcBef>
              <a:spcAft>
                <a:spcPct val="0"/>
              </a:spcAft>
              <a:defRPr>
                <a:solidFill>
                  <a:schemeClr val="tx1"/>
                </a:solidFill>
                <a:latin typeface="Calibri" panose="020F0502020204030204" pitchFamily="34" charset="0"/>
              </a:defRPr>
            </a:lvl9pPr>
          </a:lstStyle>
          <a:p>
            <a:fld id="{F07F1D59-8020-470B-8CAA-4560C1470E3C}" type="slidenum">
              <a:rPr lang="en-US" altLang="en-US">
                <a:solidFill>
                  <a:srgbClr val="000000"/>
                </a:solidFill>
              </a:rPr>
              <a:pPr/>
              <a:t>3</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51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0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66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38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7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86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CC290D-1CA9-4377-BC09-4ED0073CA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6CB0F59-8D8A-4694-8DC3-FF89210BAF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53E91C6-D541-4B7B-AF01-C5CA57424B18}"/>
              </a:ext>
            </a:extLst>
          </p:cNvPr>
          <p:cNvSpPr>
            <a:spLocks noGrp="1"/>
          </p:cNvSpPr>
          <p:nvPr>
            <p:ph type="sldNum" sz="quarter" idx="5"/>
          </p:nvPr>
        </p:nvSpPr>
        <p:spPr/>
        <p:txBody>
          <a:bodyPr/>
          <a:lstStyle/>
          <a:p>
            <a:pPr marL="0" marR="0" lvl="0" indent="0" algn="r" defTabSz="470949" rtl="0" eaLnBrk="1" fontAlgn="auto" latinLnBrk="0" hangingPunct="1">
              <a:lnSpc>
                <a:spcPct val="100000"/>
              </a:lnSpc>
              <a:spcBef>
                <a:spcPts val="0"/>
              </a:spcBef>
              <a:spcAft>
                <a:spcPts val="0"/>
              </a:spcAft>
              <a:buClrTx/>
              <a:buSzTx/>
              <a:buFontTx/>
              <a:buNone/>
              <a:tabLst/>
              <a:defRPr/>
            </a:pPr>
            <a:fld id="{FF71A9FA-E127-418A-96EF-53A2B11154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94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0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29115D6-5057-4EAF-8881-E7F02D634FD0}"/>
              </a:ext>
            </a:extLst>
          </p:cNvPr>
          <p:cNvSpPr>
            <a:spLocks noGrp="1"/>
          </p:cNvSpPr>
          <p:nvPr>
            <p:ph type="dt" sz="half" idx="10"/>
          </p:nvPr>
        </p:nvSpPr>
        <p:spPr/>
        <p:txBody>
          <a:bodyPr/>
          <a:lstStyle>
            <a:lvl1pPr>
              <a:defRPr/>
            </a:lvl1pPr>
          </a:lstStyle>
          <a:p>
            <a:pPr>
              <a:defRPr/>
            </a:pPr>
            <a:fld id="{D8303BDD-3A79-4FA9-8CCA-3377B5E5A25A}" type="datetimeFigureOut">
              <a:rPr lang="en-US"/>
              <a:pPr>
                <a:defRPr/>
              </a:pPr>
              <a:t>10/4/2024</a:t>
            </a:fld>
            <a:endParaRPr lang="en-US" dirty="0"/>
          </a:p>
        </p:txBody>
      </p:sp>
      <p:sp>
        <p:nvSpPr>
          <p:cNvPr id="5" name="Footer Placeholder 4">
            <a:extLst>
              <a:ext uri="{FF2B5EF4-FFF2-40B4-BE49-F238E27FC236}">
                <a16:creationId xmlns:a16="http://schemas.microsoft.com/office/drawing/2014/main" id="{58AC25CD-9132-49B1-A69F-836305DC48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256143-2A8D-42AF-86D2-6A6B3CCC97E8}"/>
              </a:ext>
            </a:extLst>
          </p:cNvPr>
          <p:cNvSpPr>
            <a:spLocks noGrp="1"/>
          </p:cNvSpPr>
          <p:nvPr>
            <p:ph type="sldNum" sz="quarter" idx="12"/>
          </p:nvPr>
        </p:nvSpPr>
        <p:spPr/>
        <p:txBody>
          <a:bodyPr/>
          <a:lstStyle>
            <a:lvl1pPr>
              <a:defRPr/>
            </a:lvl1pPr>
          </a:lstStyle>
          <a:p>
            <a:pPr>
              <a:defRPr/>
            </a:pPr>
            <a:fld id="{AFAA9A82-CC01-4CCB-BC56-0D36262197CB}" type="slidenum">
              <a:rPr lang="en-US"/>
              <a:pPr>
                <a:defRPr/>
              </a:pPr>
              <a:t>‹#›</a:t>
            </a:fld>
            <a:endParaRPr lang="en-US" dirty="0"/>
          </a:p>
        </p:txBody>
      </p:sp>
    </p:spTree>
    <p:extLst>
      <p:ext uri="{BB962C8B-B14F-4D97-AF65-F5344CB8AC3E}">
        <p14:creationId xmlns:p14="http://schemas.microsoft.com/office/powerpoint/2010/main" val="320666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B2D75-49B5-405A-BD41-1CD210D04DA3}"/>
              </a:ext>
            </a:extLst>
          </p:cNvPr>
          <p:cNvSpPr>
            <a:spLocks noGrp="1"/>
          </p:cNvSpPr>
          <p:nvPr>
            <p:ph type="dt" sz="half" idx="10"/>
          </p:nvPr>
        </p:nvSpPr>
        <p:spPr/>
        <p:txBody>
          <a:bodyPr/>
          <a:lstStyle>
            <a:lvl1pPr>
              <a:defRPr/>
            </a:lvl1pPr>
          </a:lstStyle>
          <a:p>
            <a:pPr>
              <a:defRPr/>
            </a:pPr>
            <a:fld id="{9885A7D9-B2ED-48D2-B4EA-6CD9FE0875DE}" type="datetimeFigureOut">
              <a:rPr lang="en-US"/>
              <a:pPr>
                <a:defRPr/>
              </a:pPr>
              <a:t>10/4/2024</a:t>
            </a:fld>
            <a:endParaRPr lang="en-US" dirty="0"/>
          </a:p>
        </p:txBody>
      </p:sp>
      <p:sp>
        <p:nvSpPr>
          <p:cNvPr id="5" name="Footer Placeholder 4">
            <a:extLst>
              <a:ext uri="{FF2B5EF4-FFF2-40B4-BE49-F238E27FC236}">
                <a16:creationId xmlns:a16="http://schemas.microsoft.com/office/drawing/2014/main" id="{9204D8C2-6A43-4F99-986F-5D495D8F23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C63369-A62E-4EFE-BDD0-859E3DD1FDEB}"/>
              </a:ext>
            </a:extLst>
          </p:cNvPr>
          <p:cNvSpPr>
            <a:spLocks noGrp="1"/>
          </p:cNvSpPr>
          <p:nvPr>
            <p:ph type="sldNum" sz="quarter" idx="12"/>
          </p:nvPr>
        </p:nvSpPr>
        <p:spPr/>
        <p:txBody>
          <a:bodyPr/>
          <a:lstStyle>
            <a:lvl1pPr>
              <a:defRPr/>
            </a:lvl1pPr>
          </a:lstStyle>
          <a:p>
            <a:pPr>
              <a:defRPr/>
            </a:pPr>
            <a:fld id="{20120C77-5B5F-4C3E-8414-29AD53AFBE02}" type="slidenum">
              <a:rPr lang="en-US"/>
              <a:pPr>
                <a:defRPr/>
              </a:pPr>
              <a:t>‹#›</a:t>
            </a:fld>
            <a:endParaRPr lang="en-US" dirty="0"/>
          </a:p>
        </p:txBody>
      </p:sp>
    </p:spTree>
    <p:extLst>
      <p:ext uri="{BB962C8B-B14F-4D97-AF65-F5344CB8AC3E}">
        <p14:creationId xmlns:p14="http://schemas.microsoft.com/office/powerpoint/2010/main" val="36639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0"/>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4C4E6-D249-47C9-AEF2-10110F8330F3}"/>
              </a:ext>
            </a:extLst>
          </p:cNvPr>
          <p:cNvSpPr>
            <a:spLocks noGrp="1"/>
          </p:cNvSpPr>
          <p:nvPr>
            <p:ph type="dt" sz="half" idx="10"/>
          </p:nvPr>
        </p:nvSpPr>
        <p:spPr/>
        <p:txBody>
          <a:bodyPr/>
          <a:lstStyle>
            <a:lvl1pPr>
              <a:defRPr/>
            </a:lvl1pPr>
          </a:lstStyle>
          <a:p>
            <a:pPr>
              <a:defRPr/>
            </a:pPr>
            <a:fld id="{9D1F8E29-F96E-421D-9F70-79B7140189FE}" type="datetimeFigureOut">
              <a:rPr lang="en-US"/>
              <a:pPr>
                <a:defRPr/>
              </a:pPr>
              <a:t>10/4/2024</a:t>
            </a:fld>
            <a:endParaRPr lang="en-US" dirty="0"/>
          </a:p>
        </p:txBody>
      </p:sp>
      <p:sp>
        <p:nvSpPr>
          <p:cNvPr id="5" name="Footer Placeholder 4">
            <a:extLst>
              <a:ext uri="{FF2B5EF4-FFF2-40B4-BE49-F238E27FC236}">
                <a16:creationId xmlns:a16="http://schemas.microsoft.com/office/drawing/2014/main" id="{8576FD23-6259-407B-9F63-85667A20D7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42085D-24EB-4E0C-A787-953E8BCADD63}"/>
              </a:ext>
            </a:extLst>
          </p:cNvPr>
          <p:cNvSpPr>
            <a:spLocks noGrp="1"/>
          </p:cNvSpPr>
          <p:nvPr>
            <p:ph type="sldNum" sz="quarter" idx="12"/>
          </p:nvPr>
        </p:nvSpPr>
        <p:spPr/>
        <p:txBody>
          <a:bodyPr/>
          <a:lstStyle>
            <a:lvl1pPr>
              <a:defRPr/>
            </a:lvl1pPr>
          </a:lstStyle>
          <a:p>
            <a:pPr>
              <a:defRPr/>
            </a:pPr>
            <a:fld id="{4414251D-2CD6-400B-AA9D-76DE0AFF72F4}" type="slidenum">
              <a:rPr lang="en-US"/>
              <a:pPr>
                <a:defRPr/>
              </a:pPr>
              <a:t>‹#›</a:t>
            </a:fld>
            <a:endParaRPr lang="en-US" dirty="0"/>
          </a:p>
        </p:txBody>
      </p:sp>
    </p:spTree>
    <p:extLst>
      <p:ext uri="{BB962C8B-B14F-4D97-AF65-F5344CB8AC3E}">
        <p14:creationId xmlns:p14="http://schemas.microsoft.com/office/powerpoint/2010/main" val="2937049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4" y="1841153"/>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0" y="0"/>
            <a:ext cx="3175688" cy="1575554"/>
          </a:xfrm>
          <a:prstGeom prst="rect">
            <a:avLst/>
          </a:prstGeom>
        </p:spPr>
      </p:pic>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31873" y="248504"/>
            <a:ext cx="981075" cy="4191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6"/>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5"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4,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82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BF248-BF96-43D6-98E8-D008FECCB00C}"/>
              </a:ext>
            </a:extLst>
          </p:cNvPr>
          <p:cNvSpPr>
            <a:spLocks noGrp="1"/>
          </p:cNvSpPr>
          <p:nvPr>
            <p:ph type="dt" sz="half" idx="10"/>
          </p:nvPr>
        </p:nvSpPr>
        <p:spPr/>
        <p:txBody>
          <a:bodyPr/>
          <a:lstStyle>
            <a:lvl1pPr>
              <a:defRPr/>
            </a:lvl1pPr>
          </a:lstStyle>
          <a:p>
            <a:pPr>
              <a:defRPr/>
            </a:pPr>
            <a:fld id="{A47F67C3-766C-4A41-92D0-FF449AF650A6}" type="datetimeFigureOut">
              <a:rPr lang="en-US"/>
              <a:pPr>
                <a:defRPr/>
              </a:pPr>
              <a:t>10/4/2024</a:t>
            </a:fld>
            <a:endParaRPr lang="en-US" dirty="0"/>
          </a:p>
        </p:txBody>
      </p:sp>
      <p:sp>
        <p:nvSpPr>
          <p:cNvPr id="5" name="Footer Placeholder 4">
            <a:extLst>
              <a:ext uri="{FF2B5EF4-FFF2-40B4-BE49-F238E27FC236}">
                <a16:creationId xmlns:a16="http://schemas.microsoft.com/office/drawing/2014/main" id="{1702DEE4-7EE3-43D0-8808-CA80929928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042423-F878-407B-AD86-5A6A1791064A}"/>
              </a:ext>
            </a:extLst>
          </p:cNvPr>
          <p:cNvSpPr>
            <a:spLocks noGrp="1"/>
          </p:cNvSpPr>
          <p:nvPr>
            <p:ph type="sldNum" sz="quarter" idx="12"/>
          </p:nvPr>
        </p:nvSpPr>
        <p:spPr/>
        <p:txBody>
          <a:bodyPr/>
          <a:lstStyle>
            <a:lvl1pPr>
              <a:defRPr/>
            </a:lvl1pPr>
          </a:lstStyle>
          <a:p>
            <a:pPr>
              <a:defRPr/>
            </a:pPr>
            <a:fld id="{556D788B-50CC-4272-A37D-CA671C737FC1}" type="slidenum">
              <a:rPr lang="en-US"/>
              <a:pPr>
                <a:defRPr/>
              </a:pPr>
              <a:t>‹#›</a:t>
            </a:fld>
            <a:endParaRPr lang="en-US" dirty="0"/>
          </a:p>
        </p:txBody>
      </p:sp>
    </p:spTree>
    <p:extLst>
      <p:ext uri="{BB962C8B-B14F-4D97-AF65-F5344CB8AC3E}">
        <p14:creationId xmlns:p14="http://schemas.microsoft.com/office/powerpoint/2010/main" val="388057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ADFAC-FE04-45D4-B97E-12538E9BC62A}"/>
              </a:ext>
            </a:extLst>
          </p:cNvPr>
          <p:cNvSpPr>
            <a:spLocks noGrp="1"/>
          </p:cNvSpPr>
          <p:nvPr>
            <p:ph type="dt" sz="half" idx="10"/>
          </p:nvPr>
        </p:nvSpPr>
        <p:spPr/>
        <p:txBody>
          <a:bodyPr/>
          <a:lstStyle>
            <a:lvl1pPr>
              <a:defRPr/>
            </a:lvl1pPr>
          </a:lstStyle>
          <a:p>
            <a:pPr>
              <a:defRPr/>
            </a:pPr>
            <a:fld id="{5584D057-39D9-4FA2-AFB9-4A70FEE0BE0B}" type="datetimeFigureOut">
              <a:rPr lang="en-US"/>
              <a:pPr>
                <a:defRPr/>
              </a:pPr>
              <a:t>10/4/2024</a:t>
            </a:fld>
            <a:endParaRPr lang="en-US" dirty="0"/>
          </a:p>
        </p:txBody>
      </p:sp>
      <p:sp>
        <p:nvSpPr>
          <p:cNvPr id="5" name="Footer Placeholder 4">
            <a:extLst>
              <a:ext uri="{FF2B5EF4-FFF2-40B4-BE49-F238E27FC236}">
                <a16:creationId xmlns:a16="http://schemas.microsoft.com/office/drawing/2014/main" id="{1780F01C-E472-4C97-BA08-2093411EF4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FBC841-8B46-4BB4-82C2-A4FAD3168574}"/>
              </a:ext>
            </a:extLst>
          </p:cNvPr>
          <p:cNvSpPr>
            <a:spLocks noGrp="1"/>
          </p:cNvSpPr>
          <p:nvPr>
            <p:ph type="sldNum" sz="quarter" idx="12"/>
          </p:nvPr>
        </p:nvSpPr>
        <p:spPr/>
        <p:txBody>
          <a:bodyPr/>
          <a:lstStyle>
            <a:lvl1pPr>
              <a:defRPr/>
            </a:lvl1pPr>
          </a:lstStyle>
          <a:p>
            <a:pPr>
              <a:defRPr/>
            </a:pPr>
            <a:fld id="{FB9E92E5-174A-4FAA-88C9-9CAB89D07AC1}" type="slidenum">
              <a:rPr lang="en-US"/>
              <a:pPr>
                <a:defRPr/>
              </a:pPr>
              <a:t>‹#›</a:t>
            </a:fld>
            <a:endParaRPr lang="en-US" dirty="0"/>
          </a:p>
        </p:txBody>
      </p:sp>
    </p:spTree>
    <p:extLst>
      <p:ext uri="{BB962C8B-B14F-4D97-AF65-F5344CB8AC3E}">
        <p14:creationId xmlns:p14="http://schemas.microsoft.com/office/powerpoint/2010/main" val="397338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FBC38-8CC8-46A4-A424-C203D0F74668}"/>
              </a:ext>
            </a:extLst>
          </p:cNvPr>
          <p:cNvSpPr>
            <a:spLocks noGrp="1"/>
          </p:cNvSpPr>
          <p:nvPr>
            <p:ph type="dt" sz="half" idx="10"/>
          </p:nvPr>
        </p:nvSpPr>
        <p:spPr/>
        <p:txBody>
          <a:bodyPr/>
          <a:lstStyle>
            <a:lvl1pPr>
              <a:defRPr/>
            </a:lvl1pPr>
          </a:lstStyle>
          <a:p>
            <a:pPr>
              <a:defRPr/>
            </a:pPr>
            <a:fld id="{5C5D4008-7F5E-4791-9011-BF2A9973208F}" type="datetimeFigureOut">
              <a:rPr lang="en-US"/>
              <a:pPr>
                <a:defRPr/>
              </a:pPr>
              <a:t>10/4/2024</a:t>
            </a:fld>
            <a:endParaRPr lang="en-US" dirty="0"/>
          </a:p>
        </p:txBody>
      </p:sp>
      <p:sp>
        <p:nvSpPr>
          <p:cNvPr id="6" name="Footer Placeholder 4">
            <a:extLst>
              <a:ext uri="{FF2B5EF4-FFF2-40B4-BE49-F238E27FC236}">
                <a16:creationId xmlns:a16="http://schemas.microsoft.com/office/drawing/2014/main" id="{6828E639-B4D6-4141-8897-66FF394A9A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52C83D-36C6-4317-8B9B-3885F9B6FA47}"/>
              </a:ext>
            </a:extLst>
          </p:cNvPr>
          <p:cNvSpPr>
            <a:spLocks noGrp="1"/>
          </p:cNvSpPr>
          <p:nvPr>
            <p:ph type="sldNum" sz="quarter" idx="12"/>
          </p:nvPr>
        </p:nvSpPr>
        <p:spPr/>
        <p:txBody>
          <a:bodyPr/>
          <a:lstStyle>
            <a:lvl1pPr>
              <a:defRPr/>
            </a:lvl1pPr>
          </a:lstStyle>
          <a:p>
            <a:pPr>
              <a:defRPr/>
            </a:pPr>
            <a:fld id="{8012FB20-92C7-4B2A-B88D-1F5DB2427E75}" type="slidenum">
              <a:rPr lang="en-US"/>
              <a:pPr>
                <a:defRPr/>
              </a:pPr>
              <a:t>‹#›</a:t>
            </a:fld>
            <a:endParaRPr lang="en-US" dirty="0"/>
          </a:p>
        </p:txBody>
      </p:sp>
    </p:spTree>
    <p:extLst>
      <p:ext uri="{BB962C8B-B14F-4D97-AF65-F5344CB8AC3E}">
        <p14:creationId xmlns:p14="http://schemas.microsoft.com/office/powerpoint/2010/main" val="300416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AB9EA9A-F9D9-4373-9F7E-07BE6C7E215D}"/>
              </a:ext>
            </a:extLst>
          </p:cNvPr>
          <p:cNvSpPr>
            <a:spLocks noGrp="1"/>
          </p:cNvSpPr>
          <p:nvPr>
            <p:ph type="dt" sz="half" idx="10"/>
          </p:nvPr>
        </p:nvSpPr>
        <p:spPr/>
        <p:txBody>
          <a:bodyPr/>
          <a:lstStyle>
            <a:lvl1pPr>
              <a:defRPr/>
            </a:lvl1pPr>
          </a:lstStyle>
          <a:p>
            <a:pPr>
              <a:defRPr/>
            </a:pPr>
            <a:fld id="{B036F6B0-AEEE-4C3A-BB24-FA44431A5F04}" type="datetimeFigureOut">
              <a:rPr lang="en-US"/>
              <a:pPr>
                <a:defRPr/>
              </a:pPr>
              <a:t>10/4/2024</a:t>
            </a:fld>
            <a:endParaRPr lang="en-US" dirty="0"/>
          </a:p>
        </p:txBody>
      </p:sp>
      <p:sp>
        <p:nvSpPr>
          <p:cNvPr id="8" name="Footer Placeholder 4">
            <a:extLst>
              <a:ext uri="{FF2B5EF4-FFF2-40B4-BE49-F238E27FC236}">
                <a16:creationId xmlns:a16="http://schemas.microsoft.com/office/drawing/2014/main" id="{116696FE-0EDF-42C1-8A8D-5E882928167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BBF912E-4F9E-4DAE-8858-FA175F09069C}"/>
              </a:ext>
            </a:extLst>
          </p:cNvPr>
          <p:cNvSpPr>
            <a:spLocks noGrp="1"/>
          </p:cNvSpPr>
          <p:nvPr>
            <p:ph type="sldNum" sz="quarter" idx="12"/>
          </p:nvPr>
        </p:nvSpPr>
        <p:spPr/>
        <p:txBody>
          <a:bodyPr/>
          <a:lstStyle>
            <a:lvl1pPr>
              <a:defRPr/>
            </a:lvl1pPr>
          </a:lstStyle>
          <a:p>
            <a:pPr>
              <a:defRPr/>
            </a:pPr>
            <a:fld id="{4AA7507B-DDE9-4F1F-9BFC-0C13F71B7369}" type="slidenum">
              <a:rPr lang="en-US"/>
              <a:pPr>
                <a:defRPr/>
              </a:pPr>
              <a:t>‹#›</a:t>
            </a:fld>
            <a:endParaRPr lang="en-US" dirty="0"/>
          </a:p>
        </p:txBody>
      </p:sp>
    </p:spTree>
    <p:extLst>
      <p:ext uri="{BB962C8B-B14F-4D97-AF65-F5344CB8AC3E}">
        <p14:creationId xmlns:p14="http://schemas.microsoft.com/office/powerpoint/2010/main" val="275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8F651E3-8A6E-423A-AFAD-9FF59013B744}"/>
              </a:ext>
            </a:extLst>
          </p:cNvPr>
          <p:cNvSpPr>
            <a:spLocks noGrp="1"/>
          </p:cNvSpPr>
          <p:nvPr>
            <p:ph type="dt" sz="half" idx="10"/>
          </p:nvPr>
        </p:nvSpPr>
        <p:spPr/>
        <p:txBody>
          <a:bodyPr/>
          <a:lstStyle>
            <a:lvl1pPr>
              <a:defRPr/>
            </a:lvl1pPr>
          </a:lstStyle>
          <a:p>
            <a:pPr>
              <a:defRPr/>
            </a:pPr>
            <a:fld id="{2F1FA011-AE5B-45F3-A746-D70CE00D4A69}" type="datetimeFigureOut">
              <a:rPr lang="en-US"/>
              <a:pPr>
                <a:defRPr/>
              </a:pPr>
              <a:t>10/4/2024</a:t>
            </a:fld>
            <a:endParaRPr lang="en-US" dirty="0"/>
          </a:p>
        </p:txBody>
      </p:sp>
      <p:sp>
        <p:nvSpPr>
          <p:cNvPr id="4" name="Footer Placeholder 4">
            <a:extLst>
              <a:ext uri="{FF2B5EF4-FFF2-40B4-BE49-F238E27FC236}">
                <a16:creationId xmlns:a16="http://schemas.microsoft.com/office/drawing/2014/main" id="{83A22CEC-B015-42A4-B684-1ECE8A394B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882904-3A3F-47A6-A387-68786187394D}"/>
              </a:ext>
            </a:extLst>
          </p:cNvPr>
          <p:cNvSpPr>
            <a:spLocks noGrp="1"/>
          </p:cNvSpPr>
          <p:nvPr>
            <p:ph type="sldNum" sz="quarter" idx="12"/>
          </p:nvPr>
        </p:nvSpPr>
        <p:spPr/>
        <p:txBody>
          <a:bodyPr/>
          <a:lstStyle>
            <a:lvl1pPr>
              <a:defRPr/>
            </a:lvl1pPr>
          </a:lstStyle>
          <a:p>
            <a:pPr>
              <a:defRPr/>
            </a:pPr>
            <a:fld id="{C58CA442-3E6C-4BF6-AD8C-1BD074445C49}" type="slidenum">
              <a:rPr lang="en-US"/>
              <a:pPr>
                <a:defRPr/>
              </a:pPr>
              <a:t>‹#›</a:t>
            </a:fld>
            <a:endParaRPr lang="en-US" dirty="0"/>
          </a:p>
        </p:txBody>
      </p:sp>
    </p:spTree>
    <p:extLst>
      <p:ext uri="{BB962C8B-B14F-4D97-AF65-F5344CB8AC3E}">
        <p14:creationId xmlns:p14="http://schemas.microsoft.com/office/powerpoint/2010/main" val="2229292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A910705-206B-4095-9B51-28DA52EB7698}"/>
              </a:ext>
            </a:extLst>
          </p:cNvPr>
          <p:cNvSpPr>
            <a:spLocks noGrp="1"/>
          </p:cNvSpPr>
          <p:nvPr>
            <p:ph type="dt" sz="half" idx="10"/>
          </p:nvPr>
        </p:nvSpPr>
        <p:spPr/>
        <p:txBody>
          <a:bodyPr/>
          <a:lstStyle>
            <a:lvl1pPr>
              <a:defRPr/>
            </a:lvl1pPr>
          </a:lstStyle>
          <a:p>
            <a:pPr>
              <a:defRPr/>
            </a:pPr>
            <a:fld id="{A044E7A4-E4AF-4B44-831B-3BDBE9044DB9}" type="datetimeFigureOut">
              <a:rPr lang="en-US"/>
              <a:pPr>
                <a:defRPr/>
              </a:pPr>
              <a:t>10/4/2024</a:t>
            </a:fld>
            <a:endParaRPr lang="en-US" dirty="0"/>
          </a:p>
        </p:txBody>
      </p:sp>
      <p:sp>
        <p:nvSpPr>
          <p:cNvPr id="3" name="Footer Placeholder 4">
            <a:extLst>
              <a:ext uri="{FF2B5EF4-FFF2-40B4-BE49-F238E27FC236}">
                <a16:creationId xmlns:a16="http://schemas.microsoft.com/office/drawing/2014/main" id="{BFA313ED-C08C-4F13-8B2F-53AFAE7FD03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EBAD1D3-FAF3-45AD-AD99-7F1A5F82F7A4}"/>
              </a:ext>
            </a:extLst>
          </p:cNvPr>
          <p:cNvSpPr>
            <a:spLocks noGrp="1"/>
          </p:cNvSpPr>
          <p:nvPr>
            <p:ph type="sldNum" sz="quarter" idx="12"/>
          </p:nvPr>
        </p:nvSpPr>
        <p:spPr/>
        <p:txBody>
          <a:bodyPr/>
          <a:lstStyle>
            <a:lvl1pPr>
              <a:defRPr/>
            </a:lvl1pPr>
          </a:lstStyle>
          <a:p>
            <a:pPr>
              <a:defRPr/>
            </a:pPr>
            <a:fld id="{A4F156FF-5803-4EF5-995B-B752CA007E0C}" type="slidenum">
              <a:rPr lang="en-US"/>
              <a:pPr>
                <a:defRPr/>
              </a:pPr>
              <a:t>‹#›</a:t>
            </a:fld>
            <a:endParaRPr lang="en-US" dirty="0"/>
          </a:p>
        </p:txBody>
      </p:sp>
    </p:spTree>
    <p:extLst>
      <p:ext uri="{BB962C8B-B14F-4D97-AF65-F5344CB8AC3E}">
        <p14:creationId xmlns:p14="http://schemas.microsoft.com/office/powerpoint/2010/main" val="257873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03C92A0-2EFE-4152-9480-63AC4F6F7F08}"/>
              </a:ext>
            </a:extLst>
          </p:cNvPr>
          <p:cNvSpPr>
            <a:spLocks noGrp="1"/>
          </p:cNvSpPr>
          <p:nvPr>
            <p:ph type="dt" sz="half" idx="10"/>
          </p:nvPr>
        </p:nvSpPr>
        <p:spPr/>
        <p:txBody>
          <a:bodyPr/>
          <a:lstStyle>
            <a:lvl1pPr>
              <a:defRPr/>
            </a:lvl1pPr>
          </a:lstStyle>
          <a:p>
            <a:pPr>
              <a:defRPr/>
            </a:pPr>
            <a:fld id="{52B198B1-AE49-4F20-9251-5D7D01BA9061}" type="datetimeFigureOut">
              <a:rPr lang="en-US"/>
              <a:pPr>
                <a:defRPr/>
              </a:pPr>
              <a:t>10/4/2024</a:t>
            </a:fld>
            <a:endParaRPr lang="en-US" dirty="0"/>
          </a:p>
        </p:txBody>
      </p:sp>
      <p:sp>
        <p:nvSpPr>
          <p:cNvPr id="6" name="Footer Placeholder 4">
            <a:extLst>
              <a:ext uri="{FF2B5EF4-FFF2-40B4-BE49-F238E27FC236}">
                <a16:creationId xmlns:a16="http://schemas.microsoft.com/office/drawing/2014/main" id="{DBDDC653-A61B-458C-89BD-C3CBE94D20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DF5A90-DAF5-4252-B085-6152C76FD3B5}"/>
              </a:ext>
            </a:extLst>
          </p:cNvPr>
          <p:cNvSpPr>
            <a:spLocks noGrp="1"/>
          </p:cNvSpPr>
          <p:nvPr>
            <p:ph type="sldNum" sz="quarter" idx="12"/>
          </p:nvPr>
        </p:nvSpPr>
        <p:spPr/>
        <p:txBody>
          <a:bodyPr/>
          <a:lstStyle>
            <a:lvl1pPr>
              <a:defRPr/>
            </a:lvl1pPr>
          </a:lstStyle>
          <a:p>
            <a:pPr>
              <a:defRPr/>
            </a:pPr>
            <a:fld id="{EF0358FA-A3EE-4309-9708-753D3D35DE82}" type="slidenum">
              <a:rPr lang="en-US"/>
              <a:pPr>
                <a:defRPr/>
              </a:pPr>
              <a:t>‹#›</a:t>
            </a:fld>
            <a:endParaRPr lang="en-US" dirty="0"/>
          </a:p>
        </p:txBody>
      </p:sp>
    </p:spTree>
    <p:extLst>
      <p:ext uri="{BB962C8B-B14F-4D97-AF65-F5344CB8AC3E}">
        <p14:creationId xmlns:p14="http://schemas.microsoft.com/office/powerpoint/2010/main" val="1066853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8074B8-2631-44E6-9A8F-492FA402306C}"/>
              </a:ext>
            </a:extLst>
          </p:cNvPr>
          <p:cNvSpPr>
            <a:spLocks noGrp="1"/>
          </p:cNvSpPr>
          <p:nvPr>
            <p:ph type="dt" sz="half" idx="10"/>
          </p:nvPr>
        </p:nvSpPr>
        <p:spPr/>
        <p:txBody>
          <a:bodyPr/>
          <a:lstStyle>
            <a:lvl1pPr>
              <a:defRPr/>
            </a:lvl1pPr>
          </a:lstStyle>
          <a:p>
            <a:pPr>
              <a:defRPr/>
            </a:pPr>
            <a:fld id="{15979249-1035-47FB-8380-85C76D14B6B4}" type="datetimeFigureOut">
              <a:rPr lang="en-US"/>
              <a:pPr>
                <a:defRPr/>
              </a:pPr>
              <a:t>10/4/2024</a:t>
            </a:fld>
            <a:endParaRPr lang="en-US" dirty="0"/>
          </a:p>
        </p:txBody>
      </p:sp>
      <p:sp>
        <p:nvSpPr>
          <p:cNvPr id="6" name="Footer Placeholder 4">
            <a:extLst>
              <a:ext uri="{FF2B5EF4-FFF2-40B4-BE49-F238E27FC236}">
                <a16:creationId xmlns:a16="http://schemas.microsoft.com/office/drawing/2014/main" id="{B81D1AA0-FA83-4C69-96CE-7631745337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566525-DD03-4BBA-B980-AD1D98892054}"/>
              </a:ext>
            </a:extLst>
          </p:cNvPr>
          <p:cNvSpPr>
            <a:spLocks noGrp="1"/>
          </p:cNvSpPr>
          <p:nvPr>
            <p:ph type="sldNum" sz="quarter" idx="12"/>
          </p:nvPr>
        </p:nvSpPr>
        <p:spPr/>
        <p:txBody>
          <a:bodyPr/>
          <a:lstStyle>
            <a:lvl1pPr>
              <a:defRPr/>
            </a:lvl1pPr>
          </a:lstStyle>
          <a:p>
            <a:pPr>
              <a:defRPr/>
            </a:pPr>
            <a:fld id="{14CF2064-5BF9-46FC-9BBF-4472201044FE}" type="slidenum">
              <a:rPr lang="en-US"/>
              <a:pPr>
                <a:defRPr/>
              </a:pPr>
              <a:t>‹#›</a:t>
            </a:fld>
            <a:endParaRPr lang="en-US" dirty="0"/>
          </a:p>
        </p:txBody>
      </p:sp>
    </p:spTree>
    <p:extLst>
      <p:ext uri="{BB962C8B-B14F-4D97-AF65-F5344CB8AC3E}">
        <p14:creationId xmlns:p14="http://schemas.microsoft.com/office/powerpoint/2010/main" val="272317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2325CB4-7B23-4F18-BBC4-AC1D933BEC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330E0D-838E-49A0-8289-3B73E36ABA3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F1423F-A87C-424E-8978-CBC4ABD63388}"/>
              </a:ext>
            </a:extLst>
          </p:cNvPr>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defTabSz="457146" eaLnBrk="1" fontAlgn="auto" hangingPunct="1">
              <a:spcBef>
                <a:spcPts val="0"/>
              </a:spcBef>
              <a:spcAft>
                <a:spcPts val="0"/>
              </a:spcAft>
              <a:defRPr sz="1200">
                <a:solidFill>
                  <a:schemeClr val="tx1">
                    <a:tint val="75000"/>
                  </a:schemeClr>
                </a:solidFill>
                <a:latin typeface="+mn-lt"/>
              </a:defRPr>
            </a:lvl1pPr>
          </a:lstStyle>
          <a:p>
            <a:pPr>
              <a:defRPr/>
            </a:pPr>
            <a:fld id="{6A08B4ED-CE81-4F14-B979-4734C77EF3A1}" type="datetimeFigureOut">
              <a:rPr lang="en-US"/>
              <a:pPr>
                <a:defRPr/>
              </a:pPr>
              <a:t>10/4/2024</a:t>
            </a:fld>
            <a:endParaRPr lang="en-US" dirty="0"/>
          </a:p>
        </p:txBody>
      </p:sp>
      <p:sp>
        <p:nvSpPr>
          <p:cNvPr id="5" name="Footer Placeholder 4">
            <a:extLst>
              <a:ext uri="{FF2B5EF4-FFF2-40B4-BE49-F238E27FC236}">
                <a16:creationId xmlns:a16="http://schemas.microsoft.com/office/drawing/2014/main" id="{09DB6A7E-346A-4775-9A96-2E031B1211E3}"/>
              </a:ext>
            </a:extLst>
          </p:cNvPr>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defTabSz="457146"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02990B4-BF36-4A4A-9D79-7718E848E06B}"/>
              </a:ext>
            </a:extLst>
          </p:cNvPr>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defTabSz="457146" eaLnBrk="1" fontAlgn="auto" hangingPunct="1">
              <a:spcBef>
                <a:spcPts val="0"/>
              </a:spcBef>
              <a:spcAft>
                <a:spcPts val="0"/>
              </a:spcAft>
              <a:defRPr sz="1200">
                <a:solidFill>
                  <a:schemeClr val="tx1">
                    <a:tint val="75000"/>
                  </a:schemeClr>
                </a:solidFill>
                <a:latin typeface="+mn-lt"/>
              </a:defRPr>
            </a:lvl1pPr>
          </a:lstStyle>
          <a:p>
            <a:pPr>
              <a:defRPr/>
            </a:pPr>
            <a:fld id="{480CB60B-C565-488F-8C84-0E12DF4C4C6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80" r:id="rId12"/>
  </p:sldLayoutIdLst>
  <p:txStyles>
    <p:titleStyle>
      <a:lvl1pPr algn="ctr" defTabSz="455613" rtl="0" eaLnBrk="0" fontAlgn="base" hangingPunct="0">
        <a:spcBef>
          <a:spcPct val="0"/>
        </a:spcBef>
        <a:spcAft>
          <a:spcPct val="0"/>
        </a:spcAft>
        <a:defRPr sz="4400" kern="1200">
          <a:solidFill>
            <a:schemeClr val="tx1"/>
          </a:solidFill>
          <a:latin typeface="+mj-lt"/>
          <a:ea typeface="+mj-ea"/>
          <a:cs typeface="+mj-cs"/>
        </a:defRPr>
      </a:lvl1pPr>
      <a:lvl2pPr algn="ctr" defTabSz="455613" rtl="0" eaLnBrk="0" fontAlgn="base" hangingPunct="0">
        <a:spcBef>
          <a:spcPct val="0"/>
        </a:spcBef>
        <a:spcAft>
          <a:spcPct val="0"/>
        </a:spcAft>
        <a:defRPr sz="4400">
          <a:solidFill>
            <a:schemeClr val="tx1"/>
          </a:solidFill>
          <a:latin typeface="Calibri" panose="020F0502020204030204" pitchFamily="34" charset="0"/>
        </a:defRPr>
      </a:lvl2pPr>
      <a:lvl3pPr algn="ctr" defTabSz="455613" rtl="0" eaLnBrk="0" fontAlgn="base" hangingPunct="0">
        <a:spcBef>
          <a:spcPct val="0"/>
        </a:spcBef>
        <a:spcAft>
          <a:spcPct val="0"/>
        </a:spcAft>
        <a:defRPr sz="4400">
          <a:solidFill>
            <a:schemeClr val="tx1"/>
          </a:solidFill>
          <a:latin typeface="Calibri" panose="020F0502020204030204" pitchFamily="34" charset="0"/>
        </a:defRPr>
      </a:lvl3pPr>
      <a:lvl4pPr algn="ctr" defTabSz="455613" rtl="0" eaLnBrk="0" fontAlgn="base" hangingPunct="0">
        <a:spcBef>
          <a:spcPct val="0"/>
        </a:spcBef>
        <a:spcAft>
          <a:spcPct val="0"/>
        </a:spcAft>
        <a:defRPr sz="4400">
          <a:solidFill>
            <a:schemeClr val="tx1"/>
          </a:solidFill>
          <a:latin typeface="Calibri" panose="020F0502020204030204" pitchFamily="34" charset="0"/>
        </a:defRPr>
      </a:lvl4pPr>
      <a:lvl5pPr algn="ctr" defTabSz="455613"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5613" rtl="0" fontAlgn="base">
        <a:spcBef>
          <a:spcPct val="0"/>
        </a:spcBef>
        <a:spcAft>
          <a:spcPct val="0"/>
        </a:spcAft>
        <a:defRPr sz="4400">
          <a:solidFill>
            <a:schemeClr val="tx1"/>
          </a:solidFill>
          <a:latin typeface="Calibri" panose="020F0502020204030204" pitchFamily="34" charset="0"/>
        </a:defRPr>
      </a:lvl6pPr>
      <a:lvl7pPr marL="914400" algn="ctr" defTabSz="455613" rtl="0" fontAlgn="base">
        <a:spcBef>
          <a:spcPct val="0"/>
        </a:spcBef>
        <a:spcAft>
          <a:spcPct val="0"/>
        </a:spcAft>
        <a:defRPr sz="4400">
          <a:solidFill>
            <a:schemeClr val="tx1"/>
          </a:solidFill>
          <a:latin typeface="Calibri" panose="020F0502020204030204" pitchFamily="34" charset="0"/>
        </a:defRPr>
      </a:lvl7pPr>
      <a:lvl8pPr marL="1371600" algn="ctr" defTabSz="455613" rtl="0" fontAlgn="base">
        <a:spcBef>
          <a:spcPct val="0"/>
        </a:spcBef>
        <a:spcAft>
          <a:spcPct val="0"/>
        </a:spcAft>
        <a:defRPr sz="4400">
          <a:solidFill>
            <a:schemeClr val="tx1"/>
          </a:solidFill>
          <a:latin typeface="Calibri" panose="020F0502020204030204" pitchFamily="34" charset="0"/>
        </a:defRPr>
      </a:lvl8pPr>
      <a:lvl9pPr marL="1828800" algn="ctr" defTabSz="4556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freepngimg.com/png/22219-businessman-poiting"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publicdomainpictures.net/en/view-image.php?image=261475&amp;picture=paper-contract-license" TargetMode="External"/><Relationship Id="rId5" Type="http://schemas.openxmlformats.org/officeDocument/2006/relationships/image" Target="../media/image12.jpg"/><Relationship Id="rId4" Type="http://schemas.openxmlformats.org/officeDocument/2006/relationships/hyperlink" Target="http://www.studentaid.go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commons.wikimedia.org/wiki/File:IIT_Main_Building.jpg" TargetMode="Externa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freesvg.org/purple-friday-note"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www.studentaid.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B6E16CF-1F99-49F1-18B9-519A61987813}"/>
              </a:ext>
            </a:extLst>
          </p:cNvPr>
          <p:cNvSpPr>
            <a:spLocks noGrp="1"/>
          </p:cNvSpPr>
          <p:nvPr>
            <p:ph type="subTitle" idx="1"/>
          </p:nvPr>
        </p:nvSpPr>
        <p:spPr>
          <a:xfrm>
            <a:off x="473308" y="2149830"/>
            <a:ext cx="5226246" cy="3128751"/>
          </a:xfrm>
        </p:spPr>
        <p:txBody>
          <a:bodyPr/>
          <a:lstStyle/>
          <a:p>
            <a:r>
              <a:rPr lang="en-US" dirty="0"/>
              <a:t>Introduction to Financial Aid</a:t>
            </a:r>
          </a:p>
        </p:txBody>
      </p:sp>
      <p:sp>
        <p:nvSpPr>
          <p:cNvPr id="6" name="Text Placeholder 5">
            <a:extLst>
              <a:ext uri="{FF2B5EF4-FFF2-40B4-BE49-F238E27FC236}">
                <a16:creationId xmlns:a16="http://schemas.microsoft.com/office/drawing/2014/main" id="{8B5A5625-EAA2-D7AA-0478-2754B20593A4}"/>
              </a:ext>
            </a:extLst>
          </p:cNvPr>
          <p:cNvSpPr>
            <a:spLocks noGrp="1"/>
          </p:cNvSpPr>
          <p:nvPr>
            <p:ph type="body" sz="quarter" idx="15"/>
          </p:nvPr>
        </p:nvSpPr>
        <p:spPr>
          <a:xfrm>
            <a:off x="571500" y="3998131"/>
            <a:ext cx="5128054" cy="1280450"/>
          </a:xfrm>
        </p:spPr>
        <p:txBody>
          <a:bodyPr/>
          <a:lstStyle/>
          <a:p>
            <a:pPr algn="ctr">
              <a:lnSpc>
                <a:spcPct val="100000"/>
              </a:lnSpc>
            </a:pPr>
            <a:endParaRPr lang="en-US" sz="1600" dirty="0">
              <a:latin typeface="+mn-lt"/>
            </a:endParaRPr>
          </a:p>
          <a:p>
            <a:pPr algn="ctr">
              <a:lnSpc>
                <a:spcPct val="100000"/>
              </a:lnSpc>
            </a:pPr>
            <a:r>
              <a:rPr lang="en-US" sz="1600" dirty="0">
                <a:latin typeface="Georgia" panose="02040502050405020303" pitchFamily="18" charset="0"/>
                <a:cs typeface="Aldhabi" panose="020F0502020204030204" pitchFamily="2" charset="-78"/>
              </a:rPr>
              <a:t>Amira Carswell</a:t>
            </a:r>
          </a:p>
          <a:p>
            <a:pPr algn="ctr">
              <a:lnSpc>
                <a:spcPct val="100000"/>
              </a:lnSpc>
            </a:pPr>
            <a:r>
              <a:rPr lang="en-US" sz="1600" dirty="0">
                <a:latin typeface="Georgia" panose="02040502050405020303" pitchFamily="18" charset="0"/>
                <a:cs typeface="Aldhabi" panose="020F0502020204030204" pitchFamily="2" charset="-78"/>
              </a:rPr>
              <a:t>Assistant Director, Outreach and Education</a:t>
            </a:r>
          </a:p>
          <a:p>
            <a:pPr algn="ctr">
              <a:lnSpc>
                <a:spcPct val="100000"/>
              </a:lnSpc>
            </a:pPr>
            <a:r>
              <a:rPr lang="en-US" sz="1600" dirty="0">
                <a:latin typeface="Georgia" panose="02040502050405020303" pitchFamily="18" charset="0"/>
                <a:cs typeface="Aldhabi" panose="020F0502020204030204" pitchFamily="2" charset="-78"/>
              </a:rPr>
              <a:t> Student Financial Aid</a:t>
            </a:r>
          </a:p>
          <a:p>
            <a:pPr algn="ctr">
              <a:lnSpc>
                <a:spcPct val="100000"/>
              </a:lnSpc>
            </a:pPr>
            <a:r>
              <a:rPr lang="en-US" sz="1600" dirty="0">
                <a:latin typeface="Georgia" panose="02040502050405020303" pitchFamily="18" charset="0"/>
                <a:cs typeface="Aldhabi" panose="020F0502020204030204" pitchFamily="2" charset="-78"/>
              </a:rPr>
              <a:t>The University of Akron</a:t>
            </a:r>
          </a:p>
        </p:txBody>
      </p:sp>
    </p:spTree>
    <p:extLst>
      <p:ext uri="{BB962C8B-B14F-4D97-AF65-F5344CB8AC3E}">
        <p14:creationId xmlns:p14="http://schemas.microsoft.com/office/powerpoint/2010/main" val="9562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391567" y="800100"/>
            <a:ext cx="8513442" cy="539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R="0" lvl="0" algn="l" defTabSz="457200" rtl="0" eaLnBrk="1" fontAlgn="auto" latinLnBrk="0" hangingPunct="1">
              <a:lnSpc>
                <a:spcPct val="100000"/>
              </a:lnSpc>
              <a:spcBef>
                <a:spcPts val="0"/>
              </a:spcBef>
              <a:spcAft>
                <a:spcPts val="0"/>
              </a:spcAft>
              <a:buClrTx/>
              <a:buSzTx/>
              <a:tabLst/>
              <a:defRPr/>
            </a:pPr>
            <a:r>
              <a:rPr lang="en-US" altLang="en-US" sz="2200" dirty="0">
                <a:solidFill>
                  <a:srgbClr val="002060"/>
                </a:solidFill>
                <a:latin typeface="Georgia" panose="02040502050405020303" pitchFamily="18" charset="0"/>
                <a:ea typeface="Georgia" panose="02040502050405020303" pitchFamily="18" charset="0"/>
                <a:cs typeface="Georgia" panose="02040502050405020303" pitchFamily="18" charset="0"/>
              </a:rPr>
              <a:t>Tax information will be loaded directly from your federal income tax return from 2023.</a:t>
            </a:r>
          </a:p>
          <a:p>
            <a:pPr marR="0" lvl="0" algn="l" defTabSz="457200" rtl="0" eaLnBrk="1" fontAlgn="auto" latinLnBrk="0" hangingPunct="1">
              <a:lnSpc>
                <a:spcPct val="100000"/>
              </a:lnSpc>
              <a:spcBef>
                <a:spcPts val="0"/>
              </a:spcBef>
              <a:spcAft>
                <a:spcPts val="0"/>
              </a:spcAft>
              <a:buClrTx/>
              <a:buSzTx/>
              <a:tabLst/>
              <a:defRPr/>
            </a:pPr>
            <a:endParaRPr lang="en-US" altLang="en-US" sz="2200" dirty="0">
              <a:solidFill>
                <a:srgbClr val="002060"/>
              </a:solidFill>
              <a:latin typeface="Georgia" panose="02040502050405020303" pitchFamily="18" charset="0"/>
              <a:ea typeface="Georgia" panose="02040502050405020303" pitchFamily="18" charset="0"/>
              <a:cs typeface="Georgia" panose="02040502050405020303" pitchFamily="18" charset="0"/>
            </a:endParaRPr>
          </a:p>
          <a:p>
            <a:pPr marR="0" lvl="0" algn="l" defTabSz="457200" rtl="0" eaLnBrk="1" fontAlgn="auto" latinLnBrk="0" hangingPunct="1">
              <a:lnSpc>
                <a:spcPct val="100000"/>
              </a:lnSpc>
              <a:spcBef>
                <a:spcPts val="0"/>
              </a:spcBef>
              <a:spcAft>
                <a:spcPts val="0"/>
              </a:spcAft>
              <a:buClrTx/>
              <a:buSzTx/>
              <a:tabLst/>
              <a:defRPr/>
            </a:pPr>
            <a:r>
              <a:rPr lang="en-US" altLang="en-US" sz="2200" dirty="0">
                <a:solidFill>
                  <a:srgbClr val="002060"/>
                </a:solidFill>
                <a:latin typeface="Georgia" panose="02040502050405020303" pitchFamily="18" charset="0"/>
                <a:ea typeface="Georgia" panose="02040502050405020303" pitchFamily="18" charset="0"/>
                <a:cs typeface="Georgia" panose="02040502050405020303" pitchFamily="18" charset="0"/>
              </a:rPr>
              <a:t>All contributors will be required to give consent for their tax information to be imported into the FAFSA.</a:t>
            </a:r>
          </a:p>
          <a:p>
            <a:pPr marR="0" lvl="0" algn="l" defTabSz="457200" rtl="0" eaLnBrk="1" fontAlgn="auto" latinLnBrk="0" hangingPunct="1">
              <a:lnSpc>
                <a:spcPct val="100000"/>
              </a:lnSpc>
              <a:spcBef>
                <a:spcPts val="0"/>
              </a:spcBef>
              <a:spcAft>
                <a:spcPts val="0"/>
              </a:spcAft>
              <a:buClrTx/>
              <a:buSzTx/>
              <a:tabLst/>
              <a:defRPr/>
            </a:pPr>
            <a:endParaRPr kumimoji="0" lang="en-US" altLang="en-US" sz="22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R="0" lvl="0" algn="l" defTabSz="457200" rtl="0" eaLnBrk="1" fontAlgn="auto" latinLnBrk="0" hangingPunct="1">
              <a:lnSpc>
                <a:spcPct val="100000"/>
              </a:lnSpc>
              <a:spcBef>
                <a:spcPts val="0"/>
              </a:spcBef>
              <a:spcAft>
                <a:spcPts val="0"/>
              </a:spcAft>
              <a:buClrTx/>
              <a:buSzTx/>
              <a:tabLst/>
              <a:defRPr/>
            </a:pPr>
            <a:r>
              <a:rPr lang="en-US" altLang="en-US" sz="2200" dirty="0">
                <a:solidFill>
                  <a:srgbClr val="002060"/>
                </a:solidFill>
                <a:latin typeface="Georgia" panose="02040502050405020303" pitchFamily="18" charset="0"/>
                <a:ea typeface="Georgia" panose="02040502050405020303" pitchFamily="18" charset="0"/>
                <a:cs typeface="Georgia" panose="02040502050405020303" pitchFamily="18" charset="0"/>
              </a:rPr>
              <a:t>Students can list up to 20 school choices to receive their FAFSA results.</a:t>
            </a:r>
          </a:p>
          <a:p>
            <a:pPr marR="0" lvl="0" algn="l" defTabSz="457200" rtl="0" eaLnBrk="1" fontAlgn="auto" latinLnBrk="0" hangingPunct="1">
              <a:lnSpc>
                <a:spcPct val="100000"/>
              </a:lnSpc>
              <a:spcBef>
                <a:spcPts val="0"/>
              </a:spcBef>
              <a:spcAft>
                <a:spcPts val="0"/>
              </a:spcAft>
              <a:buClrTx/>
              <a:buSzTx/>
              <a:tabLst/>
              <a:defRPr/>
            </a:pPr>
            <a:endParaRPr kumimoji="0" lang="en-US" altLang="en-US" sz="22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rPr>
              <a:t>Students whose parents are divorced, will report the income for the parent (and stepparent if remarried) who provided the majority financial support, NOT the parent that they lived with for the past twelve months unless that parent provided the majority financial support.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472477" y="29454"/>
            <a:ext cx="7356764" cy="559390"/>
          </a:xfrm>
        </p:spPr>
        <p:txBody>
          <a:bodyPr anchor="b">
            <a:normAutofit/>
          </a:bodyPr>
          <a:lstStyle/>
          <a:p>
            <a:pPr eaLnBrk="1" hangingPunct="1"/>
            <a:r>
              <a:rPr lang="en-US" altLang="en-US" sz="2600" dirty="0">
                <a:solidFill>
                  <a:srgbClr val="00002F"/>
                </a:solidFill>
                <a:latin typeface="Georgia" panose="02040502050405020303" pitchFamily="18" charset="0"/>
                <a:ea typeface="Georgia" panose="02040502050405020303" pitchFamily="18" charset="0"/>
                <a:cs typeface="Georgia" panose="02040502050405020303" pitchFamily="18" charset="0"/>
              </a:rPr>
              <a:t>Important FAFSA Notes</a:t>
            </a:r>
          </a:p>
        </p:txBody>
      </p:sp>
    </p:spTree>
    <p:extLst>
      <p:ext uri="{BB962C8B-B14F-4D97-AF65-F5344CB8AC3E}">
        <p14:creationId xmlns:p14="http://schemas.microsoft.com/office/powerpoint/2010/main" val="323141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391567" y="800099"/>
            <a:ext cx="8513442" cy="57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rPr>
              <a:t>The Student Aid Index (SAI) is determined by the FAFSA</a:t>
            </a: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rPr>
              <a:t>The federal methodology is applied to information reported on the FAFSA to determine this index number.</a:t>
            </a: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rPr>
              <a:t>The SAI determines grant eligibility and financial need.</a:t>
            </a:r>
          </a:p>
          <a:p>
            <a:pPr marL="341313" marR="0" lvl="0" indent="-341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defTabSz="457200" eaLnBrk="1" fontAlgn="auto" hangingPunct="1">
              <a:spcBef>
                <a:spcPts val="0"/>
              </a:spcBef>
              <a:spcAft>
                <a:spcPts val="0"/>
              </a:spcAft>
              <a:defRPr/>
            </a:pPr>
            <a:r>
              <a:rPr lang="en-US" altLang="en-US" sz="2000" dirty="0">
                <a:solidFill>
                  <a:srgbClr val="002060"/>
                </a:solidFill>
                <a:latin typeface="Georgia" panose="02040502050405020303" pitchFamily="18" charset="0"/>
                <a:ea typeface="Georgia" panose="02040502050405020303" pitchFamily="18" charset="0"/>
                <a:cs typeface="Georgia" panose="02040502050405020303" pitchFamily="18" charset="0"/>
              </a:rPr>
              <a:t>Financial Need is: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10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2000" dirty="0">
                <a:solidFill>
                  <a:srgbClr val="002060"/>
                </a:solidFill>
                <a:latin typeface="Georgia" panose="02040502050405020303" pitchFamily="18" charset="0"/>
                <a:ea typeface="Georgia" panose="02040502050405020303" pitchFamily="18" charset="0"/>
                <a:cs typeface="Georgia" panose="02040502050405020303" pitchFamily="18" charset="0"/>
              </a:rPr>
              <a:t>	   		</a:t>
            </a:r>
            <a:r>
              <a:rPr lang="en-US" altLang="en-US" sz="2000" b="1" dirty="0">
                <a:solidFill>
                  <a:srgbClr val="9C8D5A"/>
                </a:solidFill>
                <a:latin typeface="Georgia" panose="02040502050405020303" pitchFamily="18" charset="0"/>
                <a:ea typeface="Georgia" panose="02040502050405020303" pitchFamily="18" charset="0"/>
                <a:cs typeface="Georgia" panose="02040502050405020303" pitchFamily="18" charset="0"/>
              </a:rPr>
              <a:t>Cost of Attendance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2000" dirty="0">
                <a:solidFill>
                  <a:srgbClr val="002060"/>
                </a:solidFill>
                <a:latin typeface="Georgia" panose="02040502050405020303" pitchFamily="18" charset="0"/>
                <a:ea typeface="Georgia" panose="02040502050405020303" pitchFamily="18" charset="0"/>
                <a:cs typeface="Georgia" panose="02040502050405020303" pitchFamily="18" charset="0"/>
              </a:rPr>
              <a:t>			– SAI</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2000" dirty="0">
                <a:solidFill>
                  <a:srgbClr val="002060"/>
                </a:solidFill>
                <a:latin typeface="Georgia" panose="02040502050405020303" pitchFamily="18" charset="0"/>
                <a:ea typeface="Georgia" panose="02040502050405020303" pitchFamily="18" charset="0"/>
                <a:cs typeface="Georgia" panose="02040502050405020303" pitchFamily="18" charset="0"/>
              </a:rPr>
              <a:t>			– </a:t>
            </a:r>
            <a:r>
              <a:rPr lang="en-US" altLang="en-US" sz="2000" u="sng" dirty="0">
                <a:solidFill>
                  <a:srgbClr val="002060"/>
                </a:solidFill>
                <a:latin typeface="Georgia" panose="02040502050405020303" pitchFamily="18" charset="0"/>
                <a:ea typeface="Georgia" panose="02040502050405020303" pitchFamily="18" charset="0"/>
                <a:cs typeface="Georgia" panose="02040502050405020303" pitchFamily="18" charset="0"/>
              </a:rPr>
              <a:t>Other Financial Assistance (OFA)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2000" dirty="0">
                <a:solidFill>
                  <a:srgbClr val="002060"/>
                </a:solidFill>
                <a:latin typeface="Georgia" panose="02040502050405020303" pitchFamily="18" charset="0"/>
                <a:ea typeface="Georgia" panose="02040502050405020303" pitchFamily="18" charset="0"/>
                <a:cs typeface="Georgia" panose="02040502050405020303" pitchFamily="18" charset="0"/>
              </a:rPr>
              <a:t> 			</a:t>
            </a:r>
            <a:r>
              <a:rPr lang="en-US" altLang="en-US" sz="2000" b="1" dirty="0">
                <a:solidFill>
                  <a:srgbClr val="9C8D5A"/>
                </a:solidFill>
                <a:latin typeface="Georgia" panose="02040502050405020303" pitchFamily="18" charset="0"/>
                <a:ea typeface="Georgia" panose="02040502050405020303" pitchFamily="18" charset="0"/>
                <a:cs typeface="Georgia" panose="02040502050405020303" pitchFamily="18" charset="0"/>
              </a:rPr>
              <a:t>= Financial Need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000" b="1" i="0" u="none" strike="noStrike" kern="1200" cap="none" spc="0" normalizeH="0" baseline="0" noProof="0" dirty="0">
              <a:ln>
                <a:noFill/>
              </a:ln>
              <a:solidFill>
                <a:srgbClr val="9C8D5A"/>
              </a:solidFill>
              <a:effectLst/>
              <a:uLnTx/>
              <a:uFillTx/>
              <a:latin typeface="Georgia" panose="02040502050405020303" pitchFamily="18" charset="0"/>
              <a:ea typeface="Georgia" panose="02040502050405020303" pitchFamily="18" charset="0"/>
              <a:cs typeface="Georgia" panose="02040502050405020303" pitchFamily="18" charset="0"/>
            </a:endParaRPr>
          </a:p>
          <a:p>
            <a:pPr defTabSz="457200" eaLnBrk="1" fontAlgn="auto" hangingPunct="1">
              <a:spcBef>
                <a:spcPts val="0"/>
              </a:spcBef>
              <a:spcAft>
                <a:spcPts val="0"/>
              </a:spcAft>
              <a:defRPr/>
            </a:pPr>
            <a:r>
              <a:rPr lang="en-US" altLang="en-US" sz="2000" dirty="0">
                <a:solidFill>
                  <a:srgbClr val="041E42"/>
                </a:solidFill>
                <a:latin typeface="Georgia" panose="02040502050405020303" pitchFamily="18" charset="0"/>
                <a:ea typeface="Georgia" panose="02040502050405020303" pitchFamily="18" charset="0"/>
                <a:cs typeface="Georgia" panose="02040502050405020303" pitchFamily="18" charset="0"/>
              </a:rPr>
              <a:t>Financial need is used to determine student loan eligibility, parent loans, federal work study, and some scholarships.</a:t>
            </a:r>
            <a:endParaRPr kumimoji="0" lang="en-US" altLang="en-US" sz="2000" i="0" u="none" strike="noStrike" kern="1200" cap="none" spc="0" normalizeH="0" baseline="0" noProof="0" dirty="0">
              <a:ln>
                <a:noFill/>
              </a:ln>
              <a:solidFill>
                <a:srgbClr val="041E42"/>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472477" y="29454"/>
            <a:ext cx="7356764" cy="559390"/>
          </a:xfrm>
        </p:spPr>
        <p:txBody>
          <a:bodyPr anchor="b">
            <a:normAutofit/>
          </a:bodyPr>
          <a:lstStyle/>
          <a:p>
            <a:pPr eaLnBrk="1" hangingPunct="1"/>
            <a:r>
              <a:rPr lang="en-US" altLang="en-US" sz="2600" dirty="0">
                <a:solidFill>
                  <a:srgbClr val="00002F"/>
                </a:solidFill>
                <a:latin typeface="Georgia" panose="02040502050405020303" pitchFamily="18" charset="0"/>
                <a:ea typeface="Georgia" panose="02040502050405020303" pitchFamily="18" charset="0"/>
                <a:cs typeface="Georgia" panose="02040502050405020303" pitchFamily="18" charset="0"/>
              </a:rPr>
              <a:t>Student Aid Index (SAI)</a:t>
            </a:r>
          </a:p>
        </p:txBody>
      </p:sp>
      <p:pic>
        <p:nvPicPr>
          <p:cNvPr id="3" name="Picture 2" descr="A person in a suit pointing at something&#10;&#10;Description automatically generated">
            <a:extLst>
              <a:ext uri="{FF2B5EF4-FFF2-40B4-BE49-F238E27FC236}">
                <a16:creationId xmlns:a16="http://schemas.microsoft.com/office/drawing/2014/main" id="{EFD12F1A-43CF-6C28-64FF-48A4EEEBCC2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71021" y="3018939"/>
            <a:ext cx="2085463" cy="1916019"/>
          </a:xfrm>
          <a:prstGeom prst="rect">
            <a:avLst/>
          </a:prstGeom>
        </p:spPr>
      </p:pic>
    </p:spTree>
    <p:extLst>
      <p:ext uri="{BB962C8B-B14F-4D97-AF65-F5344CB8AC3E}">
        <p14:creationId xmlns:p14="http://schemas.microsoft.com/office/powerpoint/2010/main" val="393272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73E3B2CF-0163-4508-A41D-26BDB56FAC0A}"/>
              </a:ext>
            </a:extLst>
          </p:cNvPr>
          <p:cNvSpPr>
            <a:spLocks noGrp="1"/>
          </p:cNvSpPr>
          <p:nvPr>
            <p:ph type="title"/>
          </p:nvPr>
        </p:nvSpPr>
        <p:spPr>
          <a:xfrm>
            <a:off x="1285441" y="-255844"/>
            <a:ext cx="7356764" cy="823906"/>
          </a:xfrm>
        </p:spPr>
        <p:txBody>
          <a:bodyPr anchor="b">
            <a:normAutofit/>
          </a:bodyPr>
          <a:lstStyle/>
          <a:p>
            <a:pPr eaLnBrk="1" hangingPunct="1"/>
            <a:r>
              <a:rPr lang="en-US" altLang="en-US" sz="2400" dirty="0">
                <a:solidFill>
                  <a:srgbClr val="00002F"/>
                </a:solidFill>
                <a:latin typeface="Georgia" panose="02040502050405020303" pitchFamily="18" charset="0"/>
                <a:ea typeface="Georgia" panose="02040502050405020303" pitchFamily="18" charset="0"/>
                <a:cs typeface="Georgia" panose="02040502050405020303" pitchFamily="18" charset="0"/>
              </a:rPr>
              <a:t>Everyone Needs an FSA ID!</a:t>
            </a:r>
          </a:p>
        </p:txBody>
      </p:sp>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429058" y="1276363"/>
            <a:ext cx="8333509" cy="48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defTabSz="457200" eaLnBrk="1" fontAlgn="auto" hangingPunct="1">
              <a:spcBef>
                <a:spcPts val="0"/>
              </a:spcBef>
              <a:spcAft>
                <a:spcPts val="0"/>
              </a:spcAft>
              <a:buFont typeface="Wingdings" panose="05000000000000000000" pitchFamily="2" charset="2"/>
              <a:buChar char="ü"/>
              <a:defRPr/>
            </a:pPr>
            <a:r>
              <a:rPr lang="en-US" dirty="0">
                <a:solidFill>
                  <a:srgbClr val="002060"/>
                </a:solidFill>
                <a:latin typeface="Georgia" panose="02040502050405020303" pitchFamily="18" charset="0"/>
              </a:rPr>
              <a:t>This will serve as your legal signature on federal financial aid documents and the FAFSA.</a:t>
            </a:r>
          </a:p>
          <a:p>
            <a:pPr defTabSz="457200" eaLnBrk="1" fontAlgn="auto" hangingPunct="1">
              <a:spcBef>
                <a:spcPts val="0"/>
              </a:spcBef>
              <a:spcAft>
                <a:spcPts val="0"/>
              </a:spcAft>
              <a:buFont typeface="Wingdings" panose="05000000000000000000" pitchFamily="2" charset="2"/>
              <a:buChar char="ü"/>
              <a:defRPr/>
            </a:pPr>
            <a:endParaRPr lang="en-US" sz="1200" dirty="0">
              <a:solidFill>
                <a:srgbClr val="002060"/>
              </a:solidFill>
              <a:latin typeface="Georgia" panose="02040502050405020303" pitchFamily="18" charset="0"/>
            </a:endParaRPr>
          </a:p>
          <a:p>
            <a:pPr defTabSz="457200" eaLnBrk="1" fontAlgn="auto" hangingPunct="1">
              <a:spcBef>
                <a:spcPts val="0"/>
              </a:spcBef>
              <a:spcAft>
                <a:spcPts val="0"/>
              </a:spcAft>
              <a:buFont typeface="Wingdings" panose="05000000000000000000" pitchFamily="2" charset="2"/>
              <a:buChar char="ü"/>
              <a:defRPr/>
            </a:pPr>
            <a:endParaRPr lang="en-US" sz="1200" dirty="0">
              <a:solidFill>
                <a:srgbClr val="002060"/>
              </a:solidFill>
              <a:latin typeface="Georgia" panose="02040502050405020303" pitchFamily="18" charset="0"/>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Go to </a:t>
            </a:r>
            <a:r>
              <a:rPr kumimoji="0" lang="en-US" b="0" i="0" u="none" strike="noStrike" kern="1200" cap="none" spc="0" normalizeH="0" baseline="0" noProof="0" dirty="0">
                <a:ln>
                  <a:noFill/>
                </a:ln>
                <a:solidFill>
                  <a:srgbClr val="0070C0"/>
                </a:solidFill>
                <a:effectLst/>
                <a:uLnTx/>
                <a:uFillTx/>
                <a:latin typeface="Georgia" panose="02040502050405020303" pitchFamily="18" charset="0"/>
                <a:ea typeface="+mn-ea"/>
                <a:cs typeface="+mn-cs"/>
                <a:hlinkClick r:id="rId4">
                  <a:extLst>
                    <a:ext uri="{A12FA001-AC4F-418D-AE19-62706E023703}">
                      <ahyp:hlinkClr xmlns:ahyp="http://schemas.microsoft.com/office/drawing/2018/hyperlinkcolor" val="tx"/>
                    </a:ext>
                  </a:extLst>
                </a:hlinkClick>
              </a:rPr>
              <a:t>www.studentaid.gov</a:t>
            </a:r>
            <a:r>
              <a:rPr kumimoji="0" lang="en-US" b="0" i="0" u="none" strike="noStrike" kern="1200" cap="none" spc="0" normalizeH="0" baseline="0" noProof="0" dirty="0">
                <a:ln>
                  <a:noFill/>
                </a:ln>
                <a:solidFill>
                  <a:srgbClr val="0070C0"/>
                </a:solidFill>
                <a:effectLst/>
                <a:uLnTx/>
                <a:uFillTx/>
                <a:latin typeface="Georgia" panose="02040502050405020303" pitchFamily="18" charset="0"/>
                <a:ea typeface="+mn-ea"/>
                <a:cs typeface="+mn-cs"/>
              </a:rPr>
              <a:t>.</a:t>
            </a: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Click on </a:t>
            </a:r>
            <a:r>
              <a:rPr kumimoji="0" lang="en-US"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Create Account </a:t>
            </a: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and review the information about what you can do with your account and what you need.</a:t>
            </a: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dirty="0">
              <a:solidFill>
                <a:srgbClr val="002060"/>
              </a:solidFill>
              <a:latin typeface="Georgia" panose="02040502050405020303" pitchFamily="18" charset="0"/>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Click on </a:t>
            </a:r>
            <a:r>
              <a:rPr kumimoji="0" lang="en-US"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Get Started </a:t>
            </a: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and create your account.</a:t>
            </a: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You will need a permanent email, mobile-phone number, and social security number.</a:t>
            </a: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Create your FSA ID </a:t>
            </a:r>
            <a:r>
              <a:rPr kumimoji="0" lang="en-US"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NOW</a:t>
            </a:r>
            <a:r>
              <a:rPr kumimoji="0" lang="en-US"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 don’t wait.</a:t>
            </a:r>
            <a:endPar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endParaRPr>
          </a:p>
          <a:p>
            <a:pPr marL="400050" marR="0" lvl="1"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endParaRPr>
          </a:p>
          <a:p>
            <a:pPr marL="0" marR="0" lvl="0"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br>
              <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rPr>
            </a:br>
            <a:endParaRPr kumimoji="0" lang="en-US" altLang="en-US" sz="14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p:txBody>
      </p:sp>
      <p:pic>
        <p:nvPicPr>
          <p:cNvPr id="3" name="Picture 2" descr="A person signing a document&#10;&#10;Description automatically generated">
            <a:extLst>
              <a:ext uri="{FF2B5EF4-FFF2-40B4-BE49-F238E27FC236}">
                <a16:creationId xmlns:a16="http://schemas.microsoft.com/office/drawing/2014/main" id="{AA0A7BCF-1C68-23CA-C800-C5B780D7348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37971" y="1706707"/>
            <a:ext cx="1590675" cy="1428750"/>
          </a:xfrm>
          <a:prstGeom prst="rect">
            <a:avLst/>
          </a:prstGeom>
          <a:effectLst>
            <a:softEdge rad="241300"/>
          </a:effectLst>
        </p:spPr>
      </p:pic>
    </p:spTree>
    <p:extLst>
      <p:ext uri="{BB962C8B-B14F-4D97-AF65-F5344CB8AC3E}">
        <p14:creationId xmlns:p14="http://schemas.microsoft.com/office/powerpoint/2010/main" val="17514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UCM-1016-32800_GeneralPP3.jpg">
            <a:extLst>
              <a:ext uri="{FF2B5EF4-FFF2-40B4-BE49-F238E27FC236}">
                <a16:creationId xmlns:a16="http://schemas.microsoft.com/office/drawing/2014/main" id="{343C0CF6-30F5-4222-8539-3EBB8E0F58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5763" cy="6858000"/>
          </a:xfrm>
          <a:prstGeom prst="rect">
            <a:avLst/>
          </a:prstGeom>
          <a:solidFill>
            <a:srgbClr val="9C8D5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1" name="Title 1">
            <a:extLst>
              <a:ext uri="{FF2B5EF4-FFF2-40B4-BE49-F238E27FC236}">
                <a16:creationId xmlns:a16="http://schemas.microsoft.com/office/drawing/2014/main" id="{D9347806-97C3-4EE2-A5EA-7832FD066873}"/>
              </a:ext>
            </a:extLst>
          </p:cNvPr>
          <p:cNvSpPr>
            <a:spLocks noGrp="1"/>
          </p:cNvSpPr>
          <p:nvPr>
            <p:ph type="title"/>
          </p:nvPr>
        </p:nvSpPr>
        <p:spPr>
          <a:xfrm>
            <a:off x="1132448" y="-427036"/>
            <a:ext cx="8229600" cy="1049337"/>
          </a:xfrm>
        </p:spPr>
        <p:txBody>
          <a:bodyPr anchor="b"/>
          <a:lstStyle/>
          <a:p>
            <a:pPr eaLnBrk="1" hangingPunct="1"/>
            <a:r>
              <a:rPr lang="en-US" altLang="en-US" sz="3200" b="1" dirty="0">
                <a:solidFill>
                  <a:srgbClr val="00002F"/>
                </a:solidFill>
                <a:latin typeface="Georgia" panose="02040502050405020303" pitchFamily="18" charset="0"/>
                <a:ea typeface="Georgia" panose="02040502050405020303" pitchFamily="18" charset="0"/>
                <a:cs typeface="Georgia" panose="02040502050405020303" pitchFamily="18" charset="0"/>
              </a:rPr>
              <a:t>Application Process</a:t>
            </a:r>
          </a:p>
        </p:txBody>
      </p:sp>
      <p:sp>
        <p:nvSpPr>
          <p:cNvPr id="4" name="Oval 3">
            <a:extLst>
              <a:ext uri="{FF2B5EF4-FFF2-40B4-BE49-F238E27FC236}">
                <a16:creationId xmlns:a16="http://schemas.microsoft.com/office/drawing/2014/main" id="{385B10BD-AB18-4B93-828A-709B70BA4C28}"/>
              </a:ext>
            </a:extLst>
          </p:cNvPr>
          <p:cNvSpPr/>
          <p:nvPr/>
        </p:nvSpPr>
        <p:spPr>
          <a:xfrm>
            <a:off x="462915" y="926944"/>
            <a:ext cx="2423160" cy="1277937"/>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a:t>Complete the FAFSA</a:t>
            </a:r>
          </a:p>
        </p:txBody>
      </p:sp>
      <p:sp>
        <p:nvSpPr>
          <p:cNvPr id="5" name="Rectangle: Rounded Corners 4">
            <a:extLst>
              <a:ext uri="{FF2B5EF4-FFF2-40B4-BE49-F238E27FC236}">
                <a16:creationId xmlns:a16="http://schemas.microsoft.com/office/drawing/2014/main" id="{4980CD6B-0C6D-400E-BC83-0ECF908DA276}"/>
              </a:ext>
            </a:extLst>
          </p:cNvPr>
          <p:cNvSpPr/>
          <p:nvPr/>
        </p:nvSpPr>
        <p:spPr>
          <a:xfrm>
            <a:off x="3391852" y="962348"/>
            <a:ext cx="2008822" cy="1177290"/>
          </a:xfrm>
          <a:prstGeom prst="roundRect">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Government Processes Application</a:t>
            </a:r>
          </a:p>
        </p:txBody>
      </p:sp>
      <p:sp>
        <p:nvSpPr>
          <p:cNvPr id="6" name="Rectangle: Rounded Corners 5">
            <a:extLst>
              <a:ext uri="{FF2B5EF4-FFF2-40B4-BE49-F238E27FC236}">
                <a16:creationId xmlns:a16="http://schemas.microsoft.com/office/drawing/2014/main" id="{590D759B-CF9B-495F-B5F4-8AB1DF0C5E3D}"/>
              </a:ext>
            </a:extLst>
          </p:cNvPr>
          <p:cNvSpPr/>
          <p:nvPr/>
        </p:nvSpPr>
        <p:spPr>
          <a:xfrm>
            <a:off x="6057900" y="944646"/>
            <a:ext cx="2720340" cy="1212694"/>
          </a:xfrm>
          <a:prstGeom prst="roundRect">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School receives FAFSA results</a:t>
            </a:r>
          </a:p>
        </p:txBody>
      </p:sp>
      <p:sp>
        <p:nvSpPr>
          <p:cNvPr id="20" name="Rectangle: Rounded Corners 19">
            <a:extLst>
              <a:ext uri="{FF2B5EF4-FFF2-40B4-BE49-F238E27FC236}">
                <a16:creationId xmlns:a16="http://schemas.microsoft.com/office/drawing/2014/main" id="{8543E01C-D888-4DC5-8ED8-0835D7202A7D}"/>
              </a:ext>
            </a:extLst>
          </p:cNvPr>
          <p:cNvSpPr/>
          <p:nvPr/>
        </p:nvSpPr>
        <p:spPr>
          <a:xfrm>
            <a:off x="6137910" y="2689538"/>
            <a:ext cx="2640330" cy="1180797"/>
          </a:xfrm>
          <a:prstGeom prst="roundRect">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School requests any additional documents needed</a:t>
            </a:r>
          </a:p>
        </p:txBody>
      </p:sp>
      <p:sp>
        <p:nvSpPr>
          <p:cNvPr id="21" name="Oval 20">
            <a:extLst>
              <a:ext uri="{FF2B5EF4-FFF2-40B4-BE49-F238E27FC236}">
                <a16:creationId xmlns:a16="http://schemas.microsoft.com/office/drawing/2014/main" id="{8C1C5954-A4CB-4250-8E8C-51DF94E7369E}"/>
              </a:ext>
            </a:extLst>
          </p:cNvPr>
          <p:cNvSpPr/>
          <p:nvPr/>
        </p:nvSpPr>
        <p:spPr>
          <a:xfrm>
            <a:off x="6560820" y="4434430"/>
            <a:ext cx="2403316" cy="1180797"/>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You submit documents</a:t>
            </a:r>
          </a:p>
        </p:txBody>
      </p:sp>
      <p:sp>
        <p:nvSpPr>
          <p:cNvPr id="22" name="Rectangle: Rounded Corners 21">
            <a:extLst>
              <a:ext uri="{FF2B5EF4-FFF2-40B4-BE49-F238E27FC236}">
                <a16:creationId xmlns:a16="http://schemas.microsoft.com/office/drawing/2014/main" id="{4DE2906B-6DF1-4852-BD64-926F831FF07D}"/>
              </a:ext>
            </a:extLst>
          </p:cNvPr>
          <p:cNvSpPr/>
          <p:nvPr/>
        </p:nvSpPr>
        <p:spPr>
          <a:xfrm>
            <a:off x="3987642" y="4363247"/>
            <a:ext cx="2008822" cy="1212694"/>
          </a:xfrm>
          <a:prstGeom prst="roundRect">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School determines  awards</a:t>
            </a:r>
          </a:p>
        </p:txBody>
      </p:sp>
      <p:sp>
        <p:nvSpPr>
          <p:cNvPr id="8" name="Star: 5 Points 7">
            <a:extLst>
              <a:ext uri="{FF2B5EF4-FFF2-40B4-BE49-F238E27FC236}">
                <a16:creationId xmlns:a16="http://schemas.microsoft.com/office/drawing/2014/main" id="{F0C439DE-DDBF-4A95-BEFE-95A8E352321C}"/>
              </a:ext>
            </a:extLst>
          </p:cNvPr>
          <p:cNvSpPr/>
          <p:nvPr/>
        </p:nvSpPr>
        <p:spPr>
          <a:xfrm>
            <a:off x="-9520" y="3522520"/>
            <a:ext cx="3715698" cy="2969720"/>
          </a:xfrm>
          <a:prstGeom prst="star5">
            <a:avLst>
              <a:gd name="adj" fmla="val 21243"/>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1"/>
                </a:solidFill>
                <a:latin typeface="Georgia" panose="02040502050405020303" pitchFamily="18" charset="0"/>
              </a:rPr>
              <a:t>Financial Aid Offer!</a:t>
            </a:r>
          </a:p>
        </p:txBody>
      </p:sp>
      <p:cxnSp>
        <p:nvCxnSpPr>
          <p:cNvPr id="12" name="Straight Arrow Connector 11">
            <a:extLst>
              <a:ext uri="{FF2B5EF4-FFF2-40B4-BE49-F238E27FC236}">
                <a16:creationId xmlns:a16="http://schemas.microsoft.com/office/drawing/2014/main" id="{4F056933-DBD6-4902-87AA-1339F255080F}"/>
              </a:ext>
            </a:extLst>
          </p:cNvPr>
          <p:cNvCxnSpPr/>
          <p:nvPr/>
        </p:nvCxnSpPr>
        <p:spPr>
          <a:xfrm>
            <a:off x="2971800" y="1531620"/>
            <a:ext cx="3771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E529C75-4A9B-416A-BC07-417628A7C79A}"/>
              </a:ext>
            </a:extLst>
          </p:cNvPr>
          <p:cNvCxnSpPr>
            <a:cxnSpLocks/>
          </p:cNvCxnSpPr>
          <p:nvPr/>
        </p:nvCxnSpPr>
        <p:spPr>
          <a:xfrm>
            <a:off x="5532120" y="1531620"/>
            <a:ext cx="4229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80F2768-51EB-4608-9292-BACB908E794D}"/>
              </a:ext>
            </a:extLst>
          </p:cNvPr>
          <p:cNvCxnSpPr>
            <a:cxnSpLocks/>
          </p:cNvCxnSpPr>
          <p:nvPr/>
        </p:nvCxnSpPr>
        <p:spPr>
          <a:xfrm>
            <a:off x="7418070" y="2297430"/>
            <a:ext cx="0" cy="297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5A642AB-145A-4578-9A95-F5BA7648BD2B}"/>
              </a:ext>
            </a:extLst>
          </p:cNvPr>
          <p:cNvCxnSpPr>
            <a:cxnSpLocks/>
          </p:cNvCxnSpPr>
          <p:nvPr/>
        </p:nvCxnSpPr>
        <p:spPr>
          <a:xfrm>
            <a:off x="7458075" y="3989070"/>
            <a:ext cx="0" cy="3741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645DB5D-6AE6-4C12-957D-D6C2A2C8D306}"/>
              </a:ext>
            </a:extLst>
          </p:cNvPr>
          <p:cNvCxnSpPr>
            <a:cxnSpLocks/>
          </p:cNvCxnSpPr>
          <p:nvPr/>
        </p:nvCxnSpPr>
        <p:spPr>
          <a:xfrm flipH="1">
            <a:off x="6057900" y="4969594"/>
            <a:ext cx="3543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68BD0FD-091F-4B32-B197-DAA85B5F029D}"/>
              </a:ext>
            </a:extLst>
          </p:cNvPr>
          <p:cNvCxnSpPr>
            <a:cxnSpLocks/>
          </p:cNvCxnSpPr>
          <p:nvPr/>
        </p:nvCxnSpPr>
        <p:spPr>
          <a:xfrm flipH="1">
            <a:off x="3497580" y="5046345"/>
            <a:ext cx="3571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211BCE-7102-31AF-376D-6630EBAD01B4}"/>
              </a:ext>
            </a:extLst>
          </p:cNvPr>
          <p:cNvSpPr/>
          <p:nvPr/>
        </p:nvSpPr>
        <p:spPr>
          <a:xfrm>
            <a:off x="0" y="561184"/>
            <a:ext cx="1161149" cy="584775"/>
          </a:xfrm>
          <a:prstGeom prst="rect">
            <a:avLst/>
          </a:prstGeom>
          <a:noFill/>
          <a:ln>
            <a:noFill/>
          </a:ln>
        </p:spPr>
        <p:txBody>
          <a:bodyPr wrap="square" lIns="91440" tIns="45720" rIns="91440" bIns="45720">
            <a:spAutoFit/>
          </a:bodyPr>
          <a:lstStyle/>
          <a:p>
            <a:pPr algn="ctr"/>
            <a:r>
              <a:rPr lang="en-US" sz="3200" b="1" cap="none" spc="0" dirty="0">
                <a:ln w="22225">
                  <a:solidFill>
                    <a:srgbClr val="041E42"/>
                  </a:solidFill>
                  <a:prstDash val="solid"/>
                </a:ln>
                <a:solidFill>
                  <a:schemeClr val="accent1">
                    <a:lumMod val="60000"/>
                    <a:lumOff val="40000"/>
                  </a:schemeClr>
                </a:solidFill>
                <a:effectLst/>
              </a:rPr>
              <a:t>Start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UCM-1016-32800_GeneralPP3.jpg">
            <a:extLst>
              <a:ext uri="{FF2B5EF4-FFF2-40B4-BE49-F238E27FC236}">
                <a16:creationId xmlns:a16="http://schemas.microsoft.com/office/drawing/2014/main" id="{B7AD5E6C-E5BB-40FE-B5FA-9B5C9F56EC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8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1">
            <a:extLst>
              <a:ext uri="{FF2B5EF4-FFF2-40B4-BE49-F238E27FC236}">
                <a16:creationId xmlns:a16="http://schemas.microsoft.com/office/drawing/2014/main" id="{76FBF90C-4C2F-40B7-B674-15D346532B39}"/>
              </a:ext>
            </a:extLst>
          </p:cNvPr>
          <p:cNvSpPr>
            <a:spLocks noGrp="1"/>
          </p:cNvSpPr>
          <p:nvPr>
            <p:ph type="title"/>
          </p:nvPr>
        </p:nvSpPr>
        <p:spPr>
          <a:xfrm>
            <a:off x="379413" y="891427"/>
            <a:ext cx="8229600" cy="637615"/>
          </a:xfrm>
        </p:spPr>
        <p:txBody>
          <a:bodyPr anchor="b"/>
          <a:lstStyle/>
          <a:p>
            <a:pPr eaLnBrk="1" hangingPunct="1"/>
            <a:r>
              <a:rPr lang="en-US" altLang="en-US" sz="3600" b="1" dirty="0">
                <a:solidFill>
                  <a:srgbClr val="00002F"/>
                </a:solidFill>
                <a:latin typeface="Georgia" panose="02040502050405020303" pitchFamily="18" charset="0"/>
                <a:ea typeface="Georgia" panose="02040502050405020303" pitchFamily="18" charset="0"/>
                <a:cs typeface="Georgia" panose="02040502050405020303" pitchFamily="18" charset="0"/>
              </a:rPr>
              <a:t>Financial Aid Offer</a:t>
            </a:r>
          </a:p>
        </p:txBody>
      </p:sp>
      <p:sp>
        <p:nvSpPr>
          <p:cNvPr id="5" name="Content Placeholder 4">
            <a:extLst>
              <a:ext uri="{FF2B5EF4-FFF2-40B4-BE49-F238E27FC236}">
                <a16:creationId xmlns:a16="http://schemas.microsoft.com/office/drawing/2014/main" id="{ADA7024F-B19C-425F-BCA4-1E657B29C81E}"/>
              </a:ext>
            </a:extLst>
          </p:cNvPr>
          <p:cNvSpPr>
            <a:spLocks noGrp="1"/>
          </p:cNvSpPr>
          <p:nvPr>
            <p:ph sz="half" idx="2"/>
          </p:nvPr>
        </p:nvSpPr>
        <p:spPr>
          <a:xfrm>
            <a:off x="608013" y="1629844"/>
            <a:ext cx="8229600" cy="3598311"/>
          </a:xfrm>
        </p:spPr>
        <p:txBody>
          <a:bodyPr rtlCol="0">
            <a:noAutofit/>
          </a:bodyPr>
          <a:lstStyle/>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Schools will likely begin sending financial aid offer letters in approximately March.</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Will arrive either by U.S. Mail to the student’s home or email to the student’s college or university assigned email address.</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Award notifications are sent to students, not parents.</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Offer will include estimated costs and all types of financial aid being offered to the student for the year (at that time).</a:t>
            </a:r>
          </a:p>
          <a:p>
            <a:pPr marL="0" indent="0" defTabSz="457146" eaLnBrk="1" fontAlgn="auto" hangingPunct="1">
              <a:spcAft>
                <a:spcPts val="0"/>
              </a:spcAft>
              <a:buFont typeface="Arial"/>
              <a:buNone/>
              <a:defRPr/>
            </a:pPr>
            <a:endParaRPr lang="en-US" sz="800" dirty="0">
              <a:solidFill>
                <a:srgbClr val="00002F"/>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1BFE2A8B-AE8B-4851-CAB4-F7E1A457A57E}"/>
              </a:ext>
            </a:extLst>
          </p:cNvPr>
          <p:cNvPicPr>
            <a:picLocks noChangeAspect="1"/>
          </p:cNvPicPr>
          <p:nvPr/>
        </p:nvPicPr>
        <p:blipFill>
          <a:blip r:embed="rId3"/>
          <a:stretch>
            <a:fillRect/>
          </a:stretch>
        </p:blipFill>
        <p:spPr>
          <a:xfrm>
            <a:off x="2634090" y="5133109"/>
            <a:ext cx="3610847" cy="15322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UCM-1016-32800_GeneralPP3.jpg">
            <a:extLst>
              <a:ext uri="{FF2B5EF4-FFF2-40B4-BE49-F238E27FC236}">
                <a16:creationId xmlns:a16="http://schemas.microsoft.com/office/drawing/2014/main" id="{84118EBE-38B7-4407-BE4A-B7895180B34B}"/>
              </a:ext>
            </a:extLst>
          </p:cNvPr>
          <p:cNvPicPr>
            <a:picLocks noChangeAspect="1"/>
          </p:cNvPicPr>
          <p:nvPr/>
        </p:nvPicPr>
        <p:blipFill>
          <a:blip r:embed="rId3">
            <a:extLst>
              <a:ext uri="{28A0092B-C50C-407E-A947-70E740481C1C}">
                <a14:useLocalDpi xmlns:a14="http://schemas.microsoft.com/office/drawing/2010/main" val="0"/>
              </a:ext>
            </a:extLst>
          </a:blip>
          <a:srcRect b="139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2">
            <a:extLst>
              <a:ext uri="{FF2B5EF4-FFF2-40B4-BE49-F238E27FC236}">
                <a16:creationId xmlns:a16="http://schemas.microsoft.com/office/drawing/2014/main" id="{5F2DBD65-7E7A-454F-B21B-E153E9E70468}"/>
              </a:ext>
            </a:extLst>
          </p:cNvPr>
          <p:cNvPicPr>
            <a:picLocks noChangeAspect="1"/>
          </p:cNvPicPr>
          <p:nvPr/>
        </p:nvPicPr>
        <p:blipFill rotWithShape="1">
          <a:blip r:embed="rId4">
            <a:extLst>
              <a:ext uri="{28A0092B-C50C-407E-A947-70E740481C1C}">
                <a14:useLocalDpi xmlns:a14="http://schemas.microsoft.com/office/drawing/2010/main" val="0"/>
              </a:ext>
            </a:extLst>
          </a:blip>
          <a:srcRect t="3639" b="9875"/>
          <a:stretch/>
        </p:blipFill>
        <p:spPr bwMode="auto">
          <a:xfrm>
            <a:off x="1498600" y="883228"/>
            <a:ext cx="60150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73E3B2CF-0163-4508-A41D-26BDB56FAC0A}"/>
              </a:ext>
            </a:extLst>
          </p:cNvPr>
          <p:cNvSpPr>
            <a:spLocks noGrp="1"/>
          </p:cNvSpPr>
          <p:nvPr>
            <p:ph type="title"/>
          </p:nvPr>
        </p:nvSpPr>
        <p:spPr>
          <a:xfrm>
            <a:off x="1177290" y="-285298"/>
            <a:ext cx="7990523" cy="823906"/>
          </a:xfrm>
        </p:spPr>
        <p:txBody>
          <a:bodyPr anchor="b">
            <a:normAutofit/>
          </a:bodyPr>
          <a:lstStyle/>
          <a:p>
            <a:pPr eaLnBrk="1" hangingPunct="1"/>
            <a:r>
              <a:rPr lang="en-US" altLang="en-US" sz="2800" b="1" dirty="0">
                <a:solidFill>
                  <a:srgbClr val="00002F"/>
                </a:solidFill>
                <a:latin typeface="Georgia" panose="02040502050405020303" pitchFamily="18" charset="0"/>
                <a:ea typeface="Georgia" panose="02040502050405020303" pitchFamily="18" charset="0"/>
                <a:cs typeface="Georgia" panose="02040502050405020303" pitchFamily="18" charset="0"/>
              </a:rPr>
              <a:t>Sample Costs</a:t>
            </a:r>
          </a:p>
        </p:txBody>
      </p:sp>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766619" y="1271494"/>
            <a:ext cx="7800642" cy="487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Georgia" panose="02040502050405020303" pitchFamily="18" charset="0"/>
                <a:ea typeface="+mn-ea"/>
              </a:rPr>
              <a:t>Private Four-Year University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Tuition and Fees				$38,832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Room and Board			$13,774</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a:t>
            </a:r>
            <a:r>
              <a:rPr kumimoji="0" lang="en-US" sz="2400" b="1" i="0" u="none" strike="noStrike" kern="1200" cap="none" spc="0" normalizeH="0" baseline="0" noProof="0" dirty="0">
                <a:ln>
                  <a:noFill/>
                </a:ln>
                <a:solidFill>
                  <a:srgbClr val="002060"/>
                </a:solidFill>
                <a:effectLst/>
                <a:uLnTx/>
                <a:uFillTx/>
                <a:latin typeface="Georgia" panose="02040502050405020303" pitchFamily="18" charset="0"/>
                <a:ea typeface="+mn-ea"/>
              </a:rPr>
              <a:t>Total							$52,606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srgbClr val="002060"/>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Georgia" panose="02040502050405020303" pitchFamily="18" charset="0"/>
                <a:ea typeface="+mn-ea"/>
              </a:rPr>
              <a:t>Public Four-Year University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Tuition and Fees				$13,346</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Room and Board			$11,904</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a:t>
            </a:r>
            <a:r>
              <a:rPr kumimoji="0" lang="en-US" sz="2400" b="1" i="0" u="none" strike="noStrike" kern="1200" cap="none" spc="0" normalizeH="0" baseline="0" noProof="0" dirty="0">
                <a:ln>
                  <a:noFill/>
                </a:ln>
                <a:solidFill>
                  <a:srgbClr val="002060"/>
                </a:solidFill>
                <a:effectLst/>
                <a:uLnTx/>
                <a:uFillTx/>
                <a:latin typeface="Georgia" panose="02040502050405020303" pitchFamily="18" charset="0"/>
                <a:ea typeface="+mn-ea"/>
              </a:rPr>
              <a:t>Total							$25,250</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srgbClr val="002060"/>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Georgia" panose="02040502050405020303" pitchFamily="18" charset="0"/>
                <a:ea typeface="+mn-ea"/>
              </a:rPr>
              <a:t>Community College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rPr>
              <a:t>			Tuition and Fees</a:t>
            </a:r>
            <a:r>
              <a:rPr kumimoji="0" lang="en-US" sz="2400" b="1" i="0" u="none" strike="noStrike" kern="1200" cap="none" spc="0" normalizeH="0" baseline="0" noProof="0" dirty="0">
                <a:ln>
                  <a:noFill/>
                </a:ln>
                <a:solidFill>
                  <a:srgbClr val="002060"/>
                </a:solidFill>
                <a:effectLst/>
                <a:uLnTx/>
                <a:uFillTx/>
                <a:latin typeface="Georgia" panose="02040502050405020303" pitchFamily="18" charset="0"/>
                <a:ea typeface="+mn-ea"/>
              </a:rPr>
              <a:t>				$7,916</a:t>
            </a:r>
            <a:endPar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endParaRPr>
          </a:p>
          <a:p>
            <a:pPr marL="400050" marR="0" lvl="1"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endParaRPr>
          </a:p>
          <a:p>
            <a:pPr marL="400050" marR="0" lvl="1"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endParaRPr>
          </a:p>
          <a:p>
            <a:pPr marL="0" marR="0" lvl="0"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br>
              <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rPr>
            </a:br>
            <a:endParaRPr kumimoji="0" lang="en-US" altLang="en-US" sz="14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p:txBody>
      </p:sp>
    </p:spTree>
    <p:extLst>
      <p:ext uri="{BB962C8B-B14F-4D97-AF65-F5344CB8AC3E}">
        <p14:creationId xmlns:p14="http://schemas.microsoft.com/office/powerpoint/2010/main" val="295136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73E3B2CF-0163-4508-A41D-26BDB56FAC0A}"/>
              </a:ext>
            </a:extLst>
          </p:cNvPr>
          <p:cNvSpPr>
            <a:spLocks noGrp="1"/>
          </p:cNvSpPr>
          <p:nvPr>
            <p:ph type="title"/>
          </p:nvPr>
        </p:nvSpPr>
        <p:spPr>
          <a:xfrm>
            <a:off x="1177290" y="-285298"/>
            <a:ext cx="7990523" cy="823906"/>
          </a:xfrm>
        </p:spPr>
        <p:txBody>
          <a:bodyPr anchor="b">
            <a:normAutofit/>
          </a:bodyPr>
          <a:lstStyle/>
          <a:p>
            <a:pPr eaLnBrk="1" hangingPunct="1"/>
            <a:r>
              <a:rPr lang="en-US" altLang="en-US" sz="2800" dirty="0">
                <a:solidFill>
                  <a:srgbClr val="00002F"/>
                </a:solidFill>
                <a:latin typeface="Georgia" panose="02040502050405020303" pitchFamily="18" charset="0"/>
                <a:ea typeface="Georgia" panose="02040502050405020303" pitchFamily="18" charset="0"/>
                <a:cs typeface="Georgia" panose="02040502050405020303" pitchFamily="18" charset="0"/>
              </a:rPr>
              <a:t>What if I don’t receive enough aid?</a:t>
            </a:r>
          </a:p>
        </p:txBody>
      </p:sp>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3669095" y="1217840"/>
            <a:ext cx="4872231" cy="455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742950" lvl="1" indent="-342900" eaLnBrk="1" hangingPunct="1">
              <a:buFont typeface="Arial" panose="020B0604020202020204" pitchFamily="34" charset="0"/>
              <a:buChar char="•"/>
              <a:defRPr/>
            </a:pPr>
            <a:r>
              <a:rPr kumimoji="0" lang="en-US" altLang="en-US" sz="2800" b="0" i="0" u="none" strike="noStrike" kern="1200" cap="none" spc="0" normalizeH="0" baseline="0" noProof="0" dirty="0">
                <a:ln>
                  <a:noFill/>
                </a:ln>
                <a:solidFill>
                  <a:srgbClr val="9C8D5A"/>
                </a:solidFill>
                <a:effectLst/>
                <a:uLnTx/>
                <a:uFillTx/>
                <a:latin typeface="Georgia" panose="02040502050405020303" pitchFamily="18" charset="0"/>
                <a:ea typeface="Verdana" panose="020B0604030504040204" pitchFamily="34" charset="0"/>
                <a:cs typeface="Verdana" panose="020B0604030504040204" pitchFamily="34" charset="0"/>
              </a:rPr>
              <a:t>Payment Plans</a:t>
            </a:r>
          </a:p>
          <a:p>
            <a:pPr marL="742950" lvl="1" indent="-342900" eaLnBrk="1" hangingPunct="1">
              <a:buFont typeface="Arial" panose="020B0604020202020204" pitchFamily="34" charset="0"/>
              <a:buChar char="•"/>
              <a:defRPr/>
            </a:pPr>
            <a:r>
              <a:rPr lang="en-US" altLang="en-US" sz="2800" dirty="0">
                <a:solidFill>
                  <a:srgbClr val="9C8D5A"/>
                </a:solidFill>
                <a:latin typeface="Georgia" panose="02040502050405020303" pitchFamily="18" charset="0"/>
                <a:ea typeface="Verdana" panose="020B0604030504040204" pitchFamily="34" charset="0"/>
                <a:cs typeface="Verdana" panose="020B0604030504040204" pitchFamily="34" charset="0"/>
              </a:rPr>
              <a:t>529 College Savings Plans</a:t>
            </a:r>
          </a:p>
          <a:p>
            <a:pPr marL="742950" lvl="1" indent="-342900" eaLnBrk="1" hangingPunct="1">
              <a:buFont typeface="Arial" panose="020B0604020202020204" pitchFamily="34" charset="0"/>
              <a:buChar char="•"/>
              <a:defRPr/>
            </a:pPr>
            <a:r>
              <a:rPr kumimoji="0" lang="en-US" altLang="en-US" sz="2800" b="0" i="0" u="none" strike="noStrike" kern="1200" cap="none" spc="0" normalizeH="0" baseline="0" noProof="0" dirty="0">
                <a:ln>
                  <a:noFill/>
                </a:ln>
                <a:solidFill>
                  <a:srgbClr val="9C8D5A"/>
                </a:solidFill>
                <a:effectLst/>
                <a:uLnTx/>
                <a:uFillTx/>
                <a:latin typeface="Georgia" panose="02040502050405020303" pitchFamily="18" charset="0"/>
                <a:ea typeface="Verdana" panose="020B0604030504040204" pitchFamily="34" charset="0"/>
                <a:cs typeface="Verdana" panose="020B0604030504040204" pitchFamily="34" charset="0"/>
              </a:rPr>
              <a:t>Private Educational Loans</a:t>
            </a:r>
          </a:p>
          <a:p>
            <a:pPr marL="742950" lvl="1" indent="-342900" eaLnBrk="1" hangingPunct="1">
              <a:buFont typeface="Arial" panose="020B0604020202020204" pitchFamily="34" charset="0"/>
              <a:buChar char="•"/>
              <a:defRPr/>
            </a:pPr>
            <a:r>
              <a:rPr kumimoji="0" lang="en-US" altLang="en-US" sz="2800" b="0" i="0" u="none" strike="noStrike" kern="1200" cap="none" spc="0" normalizeH="0" baseline="0" noProof="0" dirty="0">
                <a:ln>
                  <a:noFill/>
                </a:ln>
                <a:solidFill>
                  <a:srgbClr val="9C8D5A"/>
                </a:solidFill>
                <a:effectLst/>
                <a:uLnTx/>
                <a:uFillTx/>
                <a:latin typeface="Georgia" panose="02040502050405020303" pitchFamily="18" charset="0"/>
                <a:ea typeface="Verdana" panose="020B0604030504040204" pitchFamily="34" charset="0"/>
                <a:cs typeface="Verdana" panose="020B0604030504040204" pitchFamily="34" charset="0"/>
              </a:rPr>
              <a:t>Employment</a:t>
            </a:r>
          </a:p>
          <a:p>
            <a:pPr marL="742950" lvl="1" indent="-342900" eaLnBrk="1" hangingPunct="1">
              <a:buFont typeface="Arial" panose="020B0604020202020204" pitchFamily="34" charset="0"/>
              <a:buChar char="•"/>
              <a:defRPr/>
            </a:pPr>
            <a:r>
              <a:rPr kumimoji="0" lang="en-US" altLang="en-US" sz="2800" b="0" i="0" u="none" strike="noStrike" kern="1200" cap="none" spc="0" normalizeH="0" baseline="0" noProof="0" dirty="0">
                <a:ln>
                  <a:noFill/>
                </a:ln>
                <a:solidFill>
                  <a:srgbClr val="9C8D5A"/>
                </a:solidFill>
                <a:effectLst/>
                <a:uLnTx/>
                <a:uFillTx/>
                <a:latin typeface="Georgia" panose="02040502050405020303" pitchFamily="18" charset="0"/>
                <a:ea typeface="Verdana" panose="020B0604030504040204" pitchFamily="34" charset="0"/>
                <a:cs typeface="Verdana" panose="020B0604030504040204" pitchFamily="34" charset="0"/>
              </a:rPr>
              <a:t>Appeal for a </a:t>
            </a:r>
            <a:r>
              <a:rPr lang="en-US" altLang="en-US" sz="2800" dirty="0">
                <a:solidFill>
                  <a:srgbClr val="9C8D5A"/>
                </a:solidFill>
                <a:latin typeface="Georgia" panose="02040502050405020303" pitchFamily="18" charset="0"/>
                <a:ea typeface="Verdana" panose="020B0604030504040204" pitchFamily="34" charset="0"/>
                <a:cs typeface="Verdana" panose="020B0604030504040204" pitchFamily="34" charset="0"/>
              </a:rPr>
              <a:t>special </a:t>
            </a:r>
            <a:r>
              <a:rPr kumimoji="0" lang="en-US" altLang="en-US" sz="2800" b="0" i="0" u="none" strike="noStrike" kern="1200" cap="none" spc="0" normalizeH="0" baseline="0" noProof="0" dirty="0">
                <a:ln>
                  <a:noFill/>
                </a:ln>
                <a:solidFill>
                  <a:srgbClr val="9C8D5A"/>
                </a:solidFill>
                <a:effectLst/>
                <a:uLnTx/>
                <a:uFillTx/>
                <a:latin typeface="Georgia" panose="02040502050405020303" pitchFamily="18" charset="0"/>
                <a:ea typeface="Verdana" panose="020B0604030504040204" pitchFamily="34" charset="0"/>
                <a:cs typeface="Verdana" panose="020B0604030504040204" pitchFamily="34" charset="0"/>
              </a:rPr>
              <a:t>circumstance such as a loss of income or job.</a:t>
            </a:r>
            <a:endParaRPr kumimoji="0" lang="en-US" altLang="en-US" sz="2600" b="0" i="0" u="none" strike="noStrike" kern="1200" cap="none" spc="0" normalizeH="0" baseline="0" noProof="0" dirty="0">
              <a:ln>
                <a:noFill/>
              </a:ln>
              <a:solidFill>
                <a:srgbClr val="9C8D5A"/>
              </a:solidFill>
              <a:effectLst/>
              <a:uLnTx/>
              <a:uFillTx/>
              <a:latin typeface="Georgia" panose="02040502050405020303" pitchFamily="18" charset="0"/>
              <a:ea typeface="Verdana" panose="020B0604030504040204" pitchFamily="34" charset="0"/>
              <a:cs typeface="Verdana" panose="020B0604030504040204" pitchFamily="34" charset="0"/>
            </a:endParaRPr>
          </a:p>
          <a:p>
            <a:pPr marL="400050" marR="0" lvl="1"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endParaRPr>
          </a:p>
          <a:p>
            <a:pPr marL="0" marR="0" lvl="0"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br>
              <a:rPr kumimoji="0" lang="en-US" altLang="en-US" sz="2000" b="0" i="0" u="none" strike="noStrike" kern="1200" cap="none" spc="0" normalizeH="0" baseline="0" noProof="0" dirty="0">
                <a:ln>
                  <a:noFill/>
                </a:ln>
                <a:solidFill>
                  <a:srgbClr val="041E42"/>
                </a:solidFill>
                <a:effectLst/>
                <a:uLnTx/>
                <a:uFillTx/>
                <a:latin typeface="Georgia" panose="02040502050405020303" pitchFamily="18" charset="0"/>
                <a:ea typeface="Verdana" panose="020B0604030504040204" pitchFamily="34" charset="0"/>
                <a:cs typeface="Verdana" panose="020B0604030504040204" pitchFamily="34" charset="0"/>
              </a:rPr>
            </a:br>
            <a:endParaRPr kumimoji="0" lang="en-US" altLang="en-US" sz="14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p:txBody>
      </p:sp>
      <p:pic>
        <p:nvPicPr>
          <p:cNvPr id="4" name="Picture 3" descr="A large brick building with many windows with Illinois Institute of Technology in the background&#10;&#10;Description automatically generated">
            <a:extLst>
              <a:ext uri="{FF2B5EF4-FFF2-40B4-BE49-F238E27FC236}">
                <a16:creationId xmlns:a16="http://schemas.microsoft.com/office/drawing/2014/main" id="{92D691FC-94E8-C067-C2FE-90E4C84ADAC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7864" y="1811868"/>
            <a:ext cx="4210710" cy="3778920"/>
          </a:xfrm>
          <a:prstGeom prst="rect">
            <a:avLst/>
          </a:prstGeom>
          <a:effectLst>
            <a:softEdge rad="546100"/>
          </a:effectLst>
        </p:spPr>
      </p:pic>
    </p:spTree>
    <p:extLst>
      <p:ext uri="{BB962C8B-B14F-4D97-AF65-F5344CB8AC3E}">
        <p14:creationId xmlns:p14="http://schemas.microsoft.com/office/powerpoint/2010/main" val="3953275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73E3B2CF-0163-4508-A41D-26BDB56FAC0A}"/>
              </a:ext>
            </a:extLst>
          </p:cNvPr>
          <p:cNvSpPr>
            <a:spLocks noGrp="1"/>
          </p:cNvSpPr>
          <p:nvPr>
            <p:ph type="title"/>
          </p:nvPr>
        </p:nvSpPr>
        <p:spPr>
          <a:xfrm>
            <a:off x="1177290" y="-285298"/>
            <a:ext cx="7990523" cy="823906"/>
          </a:xfrm>
        </p:spPr>
        <p:txBody>
          <a:bodyPr anchor="b">
            <a:normAutofit/>
          </a:bodyPr>
          <a:lstStyle/>
          <a:p>
            <a:pPr eaLnBrk="1" hangingPunct="1"/>
            <a:r>
              <a:rPr lang="en-US" altLang="en-US" sz="2800" dirty="0">
                <a:solidFill>
                  <a:srgbClr val="00002F"/>
                </a:solidFill>
                <a:latin typeface="Georgia" panose="02040502050405020303" pitchFamily="18" charset="0"/>
                <a:ea typeface="Georgia" panose="02040502050405020303" pitchFamily="18" charset="0"/>
                <a:cs typeface="Georgia" panose="02040502050405020303" pitchFamily="18" charset="0"/>
              </a:rPr>
              <a:t>REMINDERS</a:t>
            </a:r>
          </a:p>
        </p:txBody>
      </p:sp>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405245" y="1217840"/>
            <a:ext cx="8136081" cy="455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342900" lvl="0" indent="-228600" defTabSz="914400" eaLnBrk="1" fontAlgn="auto" hangingPunct="1">
              <a:lnSpc>
                <a:spcPct val="90000"/>
              </a:lnSpc>
              <a:spcAft>
                <a:spcPts val="0"/>
              </a:spcAft>
              <a:defRPr/>
            </a:pPr>
            <a:r>
              <a:rPr lang="en-US" altLang="en-US" dirty="0">
                <a:solidFill>
                  <a:prstClr val="black">
                    <a:lumMod val="85000"/>
                    <a:lumOff val="15000"/>
                  </a:prstClr>
                </a:solidFill>
                <a:latin typeface="Georgia" panose="02040502050405020303" pitchFamily="18" charset="0"/>
              </a:rPr>
              <a:t>Don’t pay to file the FAFSA or for scholarship info!</a:t>
            </a:r>
          </a:p>
          <a:p>
            <a:pPr marL="342900" lvl="0" indent="-228600" defTabSz="914400" eaLnBrk="1" fontAlgn="auto" hangingPunct="1">
              <a:lnSpc>
                <a:spcPct val="90000"/>
              </a:lnSpc>
              <a:spcAft>
                <a:spcPts val="0"/>
              </a:spcAft>
              <a:defRPr/>
            </a:pPr>
            <a:endParaRPr lang="en-US" altLang="en-US" dirty="0">
              <a:solidFill>
                <a:prstClr val="black">
                  <a:lumMod val="85000"/>
                  <a:lumOff val="15000"/>
                </a:prstClr>
              </a:solidFill>
              <a:latin typeface="Georgia" panose="02040502050405020303" pitchFamily="18" charset="0"/>
            </a:endParaRPr>
          </a:p>
          <a:p>
            <a:pPr marL="342900" lvl="0" indent="-228600" defTabSz="914400" eaLnBrk="1" fontAlgn="auto" hangingPunct="1">
              <a:lnSpc>
                <a:spcPct val="90000"/>
              </a:lnSpc>
              <a:spcAft>
                <a:spcPts val="0"/>
              </a:spcAft>
              <a:defRPr/>
            </a:pPr>
            <a:r>
              <a:rPr lang="en-US" altLang="en-US" dirty="0">
                <a:solidFill>
                  <a:prstClr val="black">
                    <a:lumMod val="85000"/>
                    <a:lumOff val="15000"/>
                  </a:prstClr>
                </a:solidFill>
                <a:latin typeface="Georgia" panose="02040502050405020303" pitchFamily="18" charset="0"/>
              </a:rPr>
              <a:t>Read everything sent to you by the financial aid office.</a:t>
            </a:r>
          </a:p>
          <a:p>
            <a:pPr marL="342900" lvl="0" indent="-228600" defTabSz="914400" eaLnBrk="1" fontAlgn="auto" hangingPunct="1">
              <a:lnSpc>
                <a:spcPct val="90000"/>
              </a:lnSpc>
              <a:spcAft>
                <a:spcPts val="0"/>
              </a:spcAft>
              <a:defRPr/>
            </a:pPr>
            <a:endParaRPr lang="en-US" altLang="en-US" dirty="0">
              <a:solidFill>
                <a:prstClr val="black">
                  <a:lumMod val="85000"/>
                  <a:lumOff val="15000"/>
                </a:prstClr>
              </a:solidFill>
              <a:latin typeface="Georgia" panose="02040502050405020303" pitchFamily="18" charset="0"/>
            </a:endParaRPr>
          </a:p>
          <a:p>
            <a:pPr marL="342900" lvl="0" indent="-228600" defTabSz="914400" eaLnBrk="1" fontAlgn="auto" hangingPunct="1">
              <a:lnSpc>
                <a:spcPct val="90000"/>
              </a:lnSpc>
              <a:spcAft>
                <a:spcPts val="0"/>
              </a:spcAft>
              <a:defRPr/>
            </a:pPr>
            <a:r>
              <a:rPr lang="en-US" altLang="en-US" dirty="0">
                <a:solidFill>
                  <a:prstClr val="black">
                    <a:lumMod val="85000"/>
                    <a:lumOff val="15000"/>
                  </a:prstClr>
                </a:solidFill>
                <a:latin typeface="Georgia" panose="02040502050405020303" pitchFamily="18" charset="0"/>
              </a:rPr>
              <a:t>Turn in requested documents in a timely manner.</a:t>
            </a:r>
          </a:p>
          <a:p>
            <a:pPr marL="342900" lvl="0" indent="-228600" defTabSz="914400" eaLnBrk="1" fontAlgn="auto" hangingPunct="1">
              <a:lnSpc>
                <a:spcPct val="90000"/>
              </a:lnSpc>
              <a:spcAft>
                <a:spcPts val="0"/>
              </a:spcAft>
              <a:defRPr/>
            </a:pPr>
            <a:endParaRPr lang="en-US" altLang="en-US" dirty="0">
              <a:solidFill>
                <a:prstClr val="black">
                  <a:lumMod val="85000"/>
                  <a:lumOff val="15000"/>
                </a:prstClr>
              </a:solidFill>
              <a:latin typeface="Georgia" panose="02040502050405020303" pitchFamily="18" charset="0"/>
            </a:endParaRPr>
          </a:p>
          <a:p>
            <a:pPr marL="342900" lvl="0" indent="-228600" defTabSz="914400" eaLnBrk="1" fontAlgn="auto" hangingPunct="1">
              <a:lnSpc>
                <a:spcPct val="90000"/>
              </a:lnSpc>
              <a:spcAft>
                <a:spcPts val="0"/>
              </a:spcAft>
              <a:defRPr/>
            </a:pPr>
            <a:r>
              <a:rPr lang="en-US" altLang="en-US" dirty="0">
                <a:solidFill>
                  <a:prstClr val="black">
                    <a:lumMod val="85000"/>
                    <a:lumOff val="15000"/>
                  </a:prstClr>
                </a:solidFill>
                <a:latin typeface="Georgia" panose="02040502050405020303" pitchFamily="18" charset="0"/>
              </a:rPr>
              <a:t>Finalize everything by </a:t>
            </a:r>
            <a:r>
              <a:rPr lang="en-US" altLang="en-US" dirty="0">
                <a:solidFill>
                  <a:srgbClr val="FF0000"/>
                </a:solidFill>
                <a:latin typeface="Georgia" panose="02040502050405020303" pitchFamily="18" charset="0"/>
              </a:rPr>
              <a:t>JUNE</a:t>
            </a:r>
          </a:p>
          <a:p>
            <a:pPr marL="0" lvl="0" indent="-228600" defTabSz="914400" eaLnBrk="1" fontAlgn="auto" hangingPunct="1">
              <a:lnSpc>
                <a:spcPct val="90000"/>
              </a:lnSpc>
              <a:spcAft>
                <a:spcPts val="0"/>
              </a:spcAft>
              <a:defRPr/>
            </a:pPr>
            <a:endParaRPr lang="en-US" altLang="en-US" dirty="0">
              <a:solidFill>
                <a:prstClr val="black">
                  <a:lumMod val="85000"/>
                  <a:lumOff val="15000"/>
                </a:prstClr>
              </a:solidFill>
              <a:latin typeface="Georgia" panose="02040502050405020303" pitchFamily="18" charset="0"/>
            </a:endParaRPr>
          </a:p>
          <a:p>
            <a:pPr marL="342900" lvl="0" indent="-228600" defTabSz="914400" eaLnBrk="1" fontAlgn="auto" hangingPunct="1">
              <a:lnSpc>
                <a:spcPct val="90000"/>
              </a:lnSpc>
              <a:spcAft>
                <a:spcPts val="0"/>
              </a:spcAft>
              <a:defRPr/>
            </a:pPr>
            <a:r>
              <a:rPr lang="en-US" altLang="en-US" dirty="0">
                <a:solidFill>
                  <a:prstClr val="black">
                    <a:lumMod val="85000"/>
                    <a:lumOff val="15000"/>
                  </a:prstClr>
                </a:solidFill>
                <a:latin typeface="Georgia" panose="02040502050405020303" pitchFamily="18" charset="0"/>
              </a:rPr>
              <a:t>Call the financial aid office if you have any questions.</a:t>
            </a:r>
          </a:p>
          <a:p>
            <a:pPr marL="0" lvl="0" indent="-228600" defTabSz="914400" eaLnBrk="1" hangingPunct="1">
              <a:lnSpc>
                <a:spcPct val="90000"/>
              </a:lnSpc>
              <a:spcBef>
                <a:spcPct val="0"/>
              </a:spcBef>
              <a:defRPr/>
            </a:pPr>
            <a:endParaRPr lang="en-US" altLang="en-US" i="1" dirty="0">
              <a:solidFill>
                <a:prstClr val="black">
                  <a:lumMod val="85000"/>
                  <a:lumOff val="15000"/>
                </a:prstClr>
              </a:solidFill>
            </a:endParaRPr>
          </a:p>
          <a:p>
            <a:pPr marL="0" lvl="0" indent="-228600" defTabSz="914400" eaLnBrk="1" hangingPunct="1">
              <a:lnSpc>
                <a:spcPct val="90000"/>
              </a:lnSpc>
              <a:spcBef>
                <a:spcPct val="0"/>
              </a:spcBef>
              <a:defRPr/>
            </a:pPr>
            <a:endParaRPr lang="en-US" altLang="en-US" sz="1600" dirty="0">
              <a:solidFill>
                <a:prstClr val="black">
                  <a:lumMod val="85000"/>
                  <a:lumOff val="15000"/>
                </a:prstClr>
              </a:solidFill>
            </a:endParaRPr>
          </a:p>
        </p:txBody>
      </p:sp>
      <p:pic>
        <p:nvPicPr>
          <p:cNvPr id="6" name="Picture 5" descr="A yellow post-it note with a red push pin&#10;&#10;Description automatically generated">
            <a:extLst>
              <a:ext uri="{FF2B5EF4-FFF2-40B4-BE49-F238E27FC236}">
                <a16:creationId xmlns:a16="http://schemas.microsoft.com/office/drawing/2014/main" id="{0113BC41-28E5-A80C-C892-EA817D6738B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2674" y="5081154"/>
            <a:ext cx="1648571" cy="1648571"/>
          </a:xfrm>
          <a:prstGeom prst="rect">
            <a:avLst/>
          </a:prstGeom>
        </p:spPr>
      </p:pic>
    </p:spTree>
    <p:extLst>
      <p:ext uri="{BB962C8B-B14F-4D97-AF65-F5344CB8AC3E}">
        <p14:creationId xmlns:p14="http://schemas.microsoft.com/office/powerpoint/2010/main" val="3065799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7" name="Rectangle 63496">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F49373F-196E-F06F-05B1-D4F7D8B3A8F3}"/>
              </a:ext>
            </a:extLst>
          </p:cNvPr>
          <p:cNvPicPr>
            <a:picLocks noChangeAspect="1"/>
          </p:cNvPicPr>
          <p:nvPr/>
        </p:nvPicPr>
        <p:blipFill rotWithShape="1">
          <a:blip r:embed="rId2"/>
          <a:srcRect l="1083" r="6174"/>
          <a:stretch/>
        </p:blipFill>
        <p:spPr>
          <a:xfrm>
            <a:off x="241297" y="321732"/>
            <a:ext cx="4256173" cy="3017405"/>
          </a:xfrm>
          <a:prstGeom prst="rect">
            <a:avLst/>
          </a:prstGeom>
        </p:spPr>
      </p:pic>
      <p:pic>
        <p:nvPicPr>
          <p:cNvPr id="63490" name="Picture 3" descr="UCM-1016-32800_GeneralPP5.jpg">
            <a:extLst>
              <a:ext uri="{FF2B5EF4-FFF2-40B4-BE49-F238E27FC236}">
                <a16:creationId xmlns:a16="http://schemas.microsoft.com/office/drawing/2014/main" id="{39A2FE9B-D4B1-401B-9BA4-B5E9B7FA8778}"/>
              </a:ext>
            </a:extLst>
          </p:cNvPr>
          <p:cNvPicPr>
            <a:picLocks noChangeAspect="1"/>
          </p:cNvPicPr>
          <p:nvPr/>
        </p:nvPicPr>
        <p:blipFill rotWithShape="1">
          <a:blip r:embed="rId3">
            <a:extLst>
              <a:ext uri="{28A0092B-C50C-407E-A947-70E740481C1C}">
                <a14:useLocalDpi xmlns:a14="http://schemas.microsoft.com/office/drawing/2010/main" val="0"/>
              </a:ext>
            </a:extLst>
          </a:blip>
          <a:srcRect t="12599" r="-4" b="-4"/>
          <a:stretch/>
        </p:blipFill>
        <p:spPr bwMode="auto">
          <a:xfrm>
            <a:off x="241297" y="3510853"/>
            <a:ext cx="4256173"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a:extLst>
              <a:ext uri="{FF2B5EF4-FFF2-40B4-BE49-F238E27FC236}">
                <a16:creationId xmlns:a16="http://schemas.microsoft.com/office/drawing/2014/main" id="{EEF2C89D-CC33-4075-867C-FDCC8CB7B869}"/>
              </a:ext>
            </a:extLst>
          </p:cNvPr>
          <p:cNvPicPr>
            <a:picLocks noChangeAspect="1"/>
          </p:cNvPicPr>
          <p:nvPr/>
        </p:nvPicPr>
        <p:blipFill rotWithShape="1">
          <a:blip r:embed="rId4">
            <a:extLst>
              <a:ext uri="{28A0092B-C50C-407E-A947-70E740481C1C}">
                <a14:useLocalDpi xmlns:a14="http://schemas.microsoft.com/office/drawing/2010/main" val="0"/>
              </a:ext>
            </a:extLst>
          </a:blip>
          <a:srcRect r="12659" b="2"/>
          <a:stretch/>
        </p:blipFill>
        <p:spPr bwMode="auto">
          <a:xfrm>
            <a:off x="4646529" y="321733"/>
            <a:ext cx="4256173"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CM-1016-32800_GeneralPP2.jpg">
            <a:extLst>
              <a:ext uri="{FF2B5EF4-FFF2-40B4-BE49-F238E27FC236}">
                <a16:creationId xmlns:a16="http://schemas.microsoft.com/office/drawing/2014/main" id="{3AD9E617-BB5E-489A-A8BB-02C78CE71E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1">
            <a:extLst>
              <a:ext uri="{FF2B5EF4-FFF2-40B4-BE49-F238E27FC236}">
                <a16:creationId xmlns:a16="http://schemas.microsoft.com/office/drawing/2014/main" id="{036FCA97-7BB8-452C-8F88-866C6E641323}"/>
              </a:ext>
            </a:extLst>
          </p:cNvPr>
          <p:cNvSpPr txBox="1">
            <a:spLocks noChangeArrowheads="1"/>
          </p:cNvSpPr>
          <p:nvPr/>
        </p:nvSpPr>
        <p:spPr bwMode="auto">
          <a:xfrm>
            <a:off x="671513" y="666750"/>
            <a:ext cx="7800975"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4200" b="1" dirty="0">
                <a:solidFill>
                  <a:srgbClr val="041E42"/>
                </a:solidFill>
                <a:latin typeface="Georgia" panose="02040502050405020303" pitchFamily="18" charset="0"/>
                <a:ea typeface="Georgia" panose="02040502050405020303" pitchFamily="18" charset="0"/>
                <a:cs typeface="Georgia" panose="02040502050405020303" pitchFamily="18" charset="0"/>
              </a:rPr>
              <a:t>What is Financial Aid?</a:t>
            </a:r>
          </a:p>
          <a:p>
            <a:pPr eaLnBrk="1" hangingPunct="1">
              <a:lnSpc>
                <a:spcPct val="120000"/>
              </a:lnSpc>
            </a:pPr>
            <a:endParaRPr lang="en-US" altLang="en-US" sz="2400" i="1" dirty="0">
              <a:solidFill>
                <a:srgbClr val="041E4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120000"/>
              </a:lnSpc>
            </a:pPr>
            <a:r>
              <a:rPr lang="en-US" altLang="en-US" sz="2400" i="1" dirty="0">
                <a:solidFill>
                  <a:srgbClr val="041E42"/>
                </a:solidFill>
                <a:latin typeface="Verdana" panose="020B0604030504040204" pitchFamily="34" charset="0"/>
                <a:ea typeface="Verdana" panose="020B0604030504040204" pitchFamily="34" charset="0"/>
                <a:cs typeface="Verdana" panose="020B0604030504040204" pitchFamily="34" charset="0"/>
              </a:rPr>
              <a:t>Financial Aid is a broad group of funding sources that assists students in meeting the cost of attending college and can include grants, scholarships, the work-study program, and student loans. </a:t>
            </a:r>
          </a:p>
          <a:p>
            <a:pPr eaLnBrk="1" hangingPunct="1"/>
            <a:endParaRPr lang="en-US" altLang="en-US" sz="2400" dirty="0">
              <a:solidFill>
                <a:srgbClr val="00002F"/>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en-US" sz="1400" dirty="0"/>
          </a:p>
          <a:p>
            <a:pPr algn="ctr" eaLnBrk="1" hangingPunct="1">
              <a:lnSpc>
                <a:spcPct val="120000"/>
              </a:lnSpc>
            </a:pPr>
            <a:endParaRPr lang="en-US" altLang="en-US" sz="1400" b="1" dirty="0">
              <a:solidFill>
                <a:srgbClr val="00002F"/>
              </a:solidFill>
              <a:latin typeface="Georgia" panose="02040502050405020303" pitchFamily="18" charset="0"/>
              <a:ea typeface="Georgia" panose="02040502050405020303" pitchFamily="18" charset="0"/>
              <a:cs typeface="Georgia" panose="020405020504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CM-1016-32800_GeneralPP3.jpg">
            <a:extLst>
              <a:ext uri="{FF2B5EF4-FFF2-40B4-BE49-F238E27FC236}">
                <a16:creationId xmlns:a16="http://schemas.microsoft.com/office/drawing/2014/main" id="{FA681056-DA64-2008-A1EB-B5FDAA1910BF}"/>
              </a:ext>
            </a:extLst>
          </p:cNvPr>
          <p:cNvPicPr>
            <a:picLocks noChangeAspect="1"/>
          </p:cNvPicPr>
          <p:nvPr/>
        </p:nvPicPr>
        <p:blipFill>
          <a:blip r:embed="rId3">
            <a:extLst>
              <a:ext uri="{28A0092B-C50C-407E-A947-70E740481C1C}">
                <a14:useLocalDpi xmlns:a14="http://schemas.microsoft.com/office/drawing/2010/main" val="0"/>
              </a:ext>
            </a:extLst>
          </a:blip>
          <a:srcRect b="15602"/>
          <a:stretch>
            <a:fillRect/>
          </a:stretch>
        </p:blipFill>
        <p:spPr bwMode="auto">
          <a:xfrm>
            <a:off x="0" y="0"/>
            <a:ext cx="9144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7">
            <a:extLst>
              <a:ext uri="{FF2B5EF4-FFF2-40B4-BE49-F238E27FC236}">
                <a16:creationId xmlns:a16="http://schemas.microsoft.com/office/drawing/2014/main" id="{237EB0F2-9BD0-2B14-0877-70DA99964127}"/>
              </a:ext>
            </a:extLst>
          </p:cNvPr>
          <p:cNvSpPr txBox="1">
            <a:spLocks noChangeArrowheads="1"/>
          </p:cNvSpPr>
          <p:nvPr/>
        </p:nvSpPr>
        <p:spPr bwMode="auto">
          <a:xfrm>
            <a:off x="0" y="6985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a:solidFill>
                  <a:srgbClr val="00002F"/>
                </a:solidFill>
                <a:latin typeface="Georgia" panose="02040502050405020303" pitchFamily="18" charset="0"/>
              </a:rPr>
              <a:t>Types of Financial Aid</a:t>
            </a:r>
          </a:p>
        </p:txBody>
      </p:sp>
      <p:graphicFrame>
        <p:nvGraphicFramePr>
          <p:cNvPr id="10" name="Table 9">
            <a:extLst>
              <a:ext uri="{FF2B5EF4-FFF2-40B4-BE49-F238E27FC236}">
                <a16:creationId xmlns:a16="http://schemas.microsoft.com/office/drawing/2014/main" id="{3BF79D54-10E5-CD05-AA6D-A438AF6CE7E3}"/>
              </a:ext>
            </a:extLst>
          </p:cNvPr>
          <p:cNvGraphicFramePr>
            <a:graphicFrameLocks noGrp="1"/>
          </p:cNvGraphicFramePr>
          <p:nvPr/>
        </p:nvGraphicFramePr>
        <p:xfrm>
          <a:off x="431800" y="1441450"/>
          <a:ext cx="8280400" cy="5202242"/>
        </p:xfrm>
        <a:graphic>
          <a:graphicData uri="http://schemas.openxmlformats.org/drawingml/2006/table">
            <a:tbl>
              <a:tblPr firstRow="1" bandRow="1">
                <a:tableStyleId>{5C22544A-7EE6-4342-B048-85BDC9FD1C3A}</a:tableStyleId>
              </a:tblPr>
              <a:tblGrid>
                <a:gridCol w="4140200">
                  <a:extLst>
                    <a:ext uri="{9D8B030D-6E8A-4147-A177-3AD203B41FA5}">
                      <a16:colId xmlns:a16="http://schemas.microsoft.com/office/drawing/2014/main" val="20000"/>
                    </a:ext>
                  </a:extLst>
                </a:gridCol>
                <a:gridCol w="4140200">
                  <a:extLst>
                    <a:ext uri="{9D8B030D-6E8A-4147-A177-3AD203B41FA5}">
                      <a16:colId xmlns:a16="http://schemas.microsoft.com/office/drawing/2014/main" val="20001"/>
                    </a:ext>
                  </a:extLst>
                </a:gridCol>
              </a:tblGrid>
              <a:tr h="504353">
                <a:tc>
                  <a:txBody>
                    <a:bodyPr/>
                    <a:lstStyle/>
                    <a:p>
                      <a:pPr algn="ctr"/>
                      <a:r>
                        <a:rPr lang="en-US" sz="1800" b="0" dirty="0">
                          <a:latin typeface="Verdana" panose="020B0604030504040204" pitchFamily="34" charset="0"/>
                          <a:ea typeface="Verdana" panose="020B0604030504040204" pitchFamily="34" charset="0"/>
                          <a:cs typeface="Verdana" panose="020B0604030504040204" pitchFamily="34" charset="0"/>
                        </a:rPr>
                        <a:t>Gift Aid</a:t>
                      </a:r>
                    </a:p>
                  </a:txBody>
                  <a:tcPr marL="91427" marR="91427" marT="45704" marB="45704">
                    <a:solidFill>
                      <a:srgbClr val="081F3F"/>
                    </a:solidFill>
                  </a:tcPr>
                </a:tc>
                <a:tc>
                  <a:txBody>
                    <a:bodyPr/>
                    <a:lstStyle/>
                    <a:p>
                      <a:pPr algn="ctr"/>
                      <a:r>
                        <a:rPr lang="en-US" sz="1800" b="0" dirty="0">
                          <a:latin typeface="Verdana" panose="020B0604030504040204" pitchFamily="34" charset="0"/>
                          <a:ea typeface="Verdana" panose="020B0604030504040204" pitchFamily="34" charset="0"/>
                          <a:cs typeface="Verdana" panose="020B0604030504040204" pitchFamily="34" charset="0"/>
                        </a:rPr>
                        <a:t>Description</a:t>
                      </a:r>
                    </a:p>
                  </a:txBody>
                  <a:tcPr marL="91427" marR="91427" marT="45704" marB="45704">
                    <a:solidFill>
                      <a:srgbClr val="081F3F"/>
                    </a:solidFill>
                  </a:tcPr>
                </a:tc>
                <a:extLst>
                  <a:ext uri="{0D108BD9-81ED-4DB2-BD59-A6C34878D82A}">
                    <a16:rowId xmlns:a16="http://schemas.microsoft.com/office/drawing/2014/main" val="10000"/>
                  </a:ext>
                </a:extLst>
              </a:tr>
              <a:tr h="37070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Grants</a:t>
                      </a:r>
                    </a:p>
                  </a:txBody>
                  <a:tcPr marL="91427" marR="91427" marT="45704" marB="45704" anchor="ctr">
                    <a:solidFill>
                      <a:schemeClr val="bg2">
                        <a:lumMod val="75000"/>
                      </a:schemeClr>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Awarded by federal and state</a:t>
                      </a:r>
                      <a:r>
                        <a:rPr lang="en-US" sz="1400" baseline="0" dirty="0">
                          <a:latin typeface="Verdana" panose="020B0604030504040204" pitchFamily="34" charset="0"/>
                          <a:ea typeface="Verdana" panose="020B0604030504040204" pitchFamily="34" charset="0"/>
                          <a:cs typeface="Verdana" panose="020B0604030504040204" pitchFamily="34" charset="0"/>
                        </a:rPr>
                        <a:t> government</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marL="91427" marR="91427" marT="45704" marB="45704" anchor="ctr">
                    <a:solidFill>
                      <a:schemeClr val="bg2">
                        <a:lumMod val="75000"/>
                      </a:schemeClr>
                    </a:solidFill>
                  </a:tcPr>
                </a:tc>
                <a:extLst>
                  <a:ext uri="{0D108BD9-81ED-4DB2-BD59-A6C34878D82A}">
                    <a16:rowId xmlns:a16="http://schemas.microsoft.com/office/drawing/2014/main" val="10001"/>
                  </a:ext>
                </a:extLst>
              </a:tr>
              <a:tr h="731487">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Scholarships</a:t>
                      </a:r>
                    </a:p>
                  </a:txBody>
                  <a:tcPr marL="91427" marR="91427" marT="45704" marB="45704" anchor="ctr">
                    <a:solidFill>
                      <a:srgbClr val="DDD9C3"/>
                    </a:solidFill>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Awarded by a variety of sources including the University, community groups, businesses, etc.</a:t>
                      </a:r>
                    </a:p>
                  </a:txBody>
                  <a:tcPr marL="91427" marR="91427" marT="45704" marB="45704" anchor="ctr">
                    <a:solidFill>
                      <a:schemeClr val="bg2">
                        <a:lumMod val="90000"/>
                      </a:schemeClr>
                    </a:solidFill>
                  </a:tcPr>
                </a:tc>
                <a:extLst>
                  <a:ext uri="{0D108BD9-81ED-4DB2-BD59-A6C34878D82A}">
                    <a16:rowId xmlns:a16="http://schemas.microsoft.com/office/drawing/2014/main" val="10002"/>
                  </a:ext>
                </a:extLst>
              </a:tr>
              <a:tr h="456414">
                <a:tc>
                  <a:txBody>
                    <a:bodyPr/>
                    <a:lstStyle/>
                    <a:p>
                      <a:pPr algn="ct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Self-Help</a:t>
                      </a:r>
                      <a:r>
                        <a:rPr lang="en-US" sz="18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Aid</a:t>
                      </a:r>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1427" marR="91427" marT="45704" marB="45704" anchor="ctr">
                    <a:solidFill>
                      <a:srgbClr val="081F3F"/>
                    </a:solidFill>
                  </a:tcPr>
                </a:tc>
                <a:tc>
                  <a:txBody>
                    <a:bodyPr/>
                    <a:lstStyle/>
                    <a:p>
                      <a:pPr algn="ct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Description</a:t>
                      </a:r>
                    </a:p>
                  </a:txBody>
                  <a:tcPr marL="91427" marR="91427" marT="45704" marB="45704" anchor="ctr">
                    <a:solidFill>
                      <a:srgbClr val="081F3F"/>
                    </a:solidFill>
                  </a:tcPr>
                </a:tc>
                <a:extLst>
                  <a:ext uri="{0D108BD9-81ED-4DB2-BD59-A6C34878D82A}">
                    <a16:rowId xmlns:a16="http://schemas.microsoft.com/office/drawing/2014/main" val="10003"/>
                  </a:ext>
                </a:extLst>
              </a:tr>
              <a:tr h="57908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Student Employment/Federal Work Study</a:t>
                      </a:r>
                    </a:p>
                  </a:txBody>
                  <a:tcPr marL="91427" marR="91427" marT="45704" marB="45704" anchor="ctr">
                    <a:solidFill>
                      <a:schemeClr val="bg2">
                        <a:lumMod val="75000"/>
                      </a:schemeClr>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Money earned while working part-time on campus</a:t>
                      </a:r>
                    </a:p>
                  </a:txBody>
                  <a:tcPr marL="91427" marR="91427" marT="45704" marB="45704" anchor="ctr">
                    <a:solidFill>
                      <a:schemeClr val="bg2">
                        <a:lumMod val="75000"/>
                      </a:schemeClr>
                    </a:solidFill>
                  </a:tcPr>
                </a:tc>
                <a:extLst>
                  <a:ext uri="{0D108BD9-81ED-4DB2-BD59-A6C34878D82A}">
                    <a16:rowId xmlns:a16="http://schemas.microsoft.com/office/drawing/2014/main" val="10004"/>
                  </a:ext>
                </a:extLst>
              </a:tr>
              <a:tr h="57908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Subsidized/Unsubsidized</a:t>
                      </a:r>
                      <a:r>
                        <a:rPr lang="en-US" sz="1600" baseline="0" dirty="0">
                          <a:latin typeface="Verdana" panose="020B0604030504040204" pitchFamily="34" charset="0"/>
                          <a:ea typeface="Verdana" panose="020B0604030504040204" pitchFamily="34" charset="0"/>
                          <a:cs typeface="Verdana" panose="020B0604030504040204" pitchFamily="34" charset="0"/>
                        </a:rPr>
                        <a:t> Loans (student)</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marL="91427" marR="91427" marT="45704" marB="45704" anchor="ctr">
                    <a:solidFill>
                      <a:schemeClr val="bg2">
                        <a:lumMod val="90000"/>
                      </a:schemeClr>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Low interest loans, repaid</a:t>
                      </a:r>
                      <a:r>
                        <a:rPr lang="en-US" sz="1400" baseline="0" dirty="0">
                          <a:latin typeface="Verdana" panose="020B0604030504040204" pitchFamily="34" charset="0"/>
                          <a:ea typeface="Verdana" panose="020B0604030504040204" pitchFamily="34" charset="0"/>
                          <a:cs typeface="Verdana" panose="020B0604030504040204" pitchFamily="34" charset="0"/>
                        </a:rPr>
                        <a:t> by the </a:t>
                      </a:r>
                      <a:r>
                        <a:rPr lang="en-US" sz="1400" dirty="0">
                          <a:latin typeface="Verdana" panose="020B0604030504040204" pitchFamily="34" charset="0"/>
                          <a:ea typeface="Verdana" panose="020B0604030504040204" pitchFamily="34" charset="0"/>
                          <a:cs typeface="Verdana" panose="020B0604030504040204" pitchFamily="34" charset="0"/>
                        </a:rPr>
                        <a:t>student after graduation</a:t>
                      </a:r>
                    </a:p>
                  </a:txBody>
                  <a:tcPr marL="91427" marR="91427" marT="45704" marB="45704" anchor="ctr">
                    <a:solidFill>
                      <a:schemeClr val="bg2">
                        <a:lumMod val="90000"/>
                      </a:schemeClr>
                    </a:solidFill>
                  </a:tcPr>
                </a:tc>
                <a:extLst>
                  <a:ext uri="{0D108BD9-81ED-4DB2-BD59-A6C34878D82A}">
                    <a16:rowId xmlns:a16="http://schemas.microsoft.com/office/drawing/2014/main" val="10005"/>
                  </a:ext>
                </a:extLst>
              </a:tr>
              <a:tr h="73148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Parent Loans (PLUS)</a:t>
                      </a:r>
                    </a:p>
                  </a:txBody>
                  <a:tcPr marL="91427" marR="91427" marT="45704" marB="45704" anchor="ctr">
                    <a:solidFill>
                      <a:schemeClr val="bg2">
                        <a:lumMod val="75000"/>
                      </a:schemeClr>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Loans</a:t>
                      </a:r>
                      <a:r>
                        <a:rPr lang="en-US" sz="1400" baseline="0" dirty="0">
                          <a:latin typeface="Verdana" panose="020B0604030504040204" pitchFamily="34" charset="0"/>
                          <a:ea typeface="Verdana" panose="020B0604030504040204" pitchFamily="34" charset="0"/>
                          <a:cs typeface="Verdana" panose="020B0604030504040204" pitchFamily="34" charset="0"/>
                        </a:rPr>
                        <a:t> that parents borrow, repaid by the parent after graduation or while the student is in school</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marL="91427" marR="91427" marT="45704" marB="45704" anchor="ctr">
                    <a:solidFill>
                      <a:schemeClr val="bg2">
                        <a:lumMod val="75000"/>
                      </a:schemeClr>
                    </a:solidFill>
                  </a:tcPr>
                </a:tc>
                <a:extLst>
                  <a:ext uri="{0D108BD9-81ED-4DB2-BD59-A6C34878D82A}">
                    <a16:rowId xmlns:a16="http://schemas.microsoft.com/office/drawing/2014/main" val="10006"/>
                  </a:ext>
                </a:extLst>
              </a:tr>
              <a:tr h="51812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Private Loans</a:t>
                      </a:r>
                    </a:p>
                  </a:txBody>
                  <a:tcPr marL="91427" marR="91427" marT="45704" marB="45704" anchor="ctr">
                    <a:solidFill>
                      <a:schemeClr val="bg2">
                        <a:lumMod val="90000"/>
                      </a:schemeClr>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Loans that students borrow</a:t>
                      </a:r>
                      <a:r>
                        <a:rPr lang="en-US" sz="1400" baseline="0" dirty="0">
                          <a:latin typeface="Verdana" panose="020B0604030504040204" pitchFamily="34" charset="0"/>
                          <a:ea typeface="Verdana" panose="020B0604030504040204" pitchFamily="34" charset="0"/>
                          <a:cs typeface="Verdana" panose="020B0604030504040204" pitchFamily="34" charset="0"/>
                        </a:rPr>
                        <a:t> (often needs a cosigner), repaid after graduation</a:t>
                      </a:r>
                    </a:p>
                  </a:txBody>
                  <a:tcPr marL="91427" marR="91427" marT="45704" marB="45704" anchor="ctr">
                    <a:solidFill>
                      <a:schemeClr val="bg2">
                        <a:lumMod val="90000"/>
                      </a:schemeClr>
                    </a:solidFill>
                  </a:tcPr>
                </a:tc>
                <a:extLst>
                  <a:ext uri="{0D108BD9-81ED-4DB2-BD59-A6C34878D82A}">
                    <a16:rowId xmlns:a16="http://schemas.microsoft.com/office/drawing/2014/main" val="10007"/>
                  </a:ext>
                </a:extLst>
              </a:tr>
              <a:tr h="73148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Payment Plans/529 College</a:t>
                      </a:r>
                      <a:r>
                        <a:rPr lang="en-US" sz="1600" baseline="0" dirty="0">
                          <a:latin typeface="Verdana" panose="020B0604030504040204" pitchFamily="34" charset="0"/>
                          <a:ea typeface="Verdana" panose="020B0604030504040204" pitchFamily="34" charset="0"/>
                          <a:cs typeface="Verdana" panose="020B0604030504040204" pitchFamily="34" charset="0"/>
                        </a:rPr>
                        <a:t> Savings</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marL="91427" marR="91427" marT="45704" marB="45704" anchor="ctr">
                    <a:solidFill>
                      <a:srgbClr val="C4BD97"/>
                    </a:solidFill>
                  </a:tcPr>
                </a:tc>
                <a:tc>
                  <a:txBody>
                    <a:bodyPr/>
                    <a:lstStyle/>
                    <a:p>
                      <a:r>
                        <a:rPr lang="en-US" sz="1400" baseline="0" dirty="0">
                          <a:latin typeface="Verdana" panose="020B0604030504040204" pitchFamily="34" charset="0"/>
                          <a:ea typeface="Verdana" panose="020B0604030504040204" pitchFamily="34" charset="0"/>
                          <a:cs typeface="Verdana" panose="020B0604030504040204" pitchFamily="34" charset="0"/>
                        </a:rPr>
                        <a:t>Some institutions offer payment/installment plans or families may have college savings plans to assist with costs.</a:t>
                      </a:r>
                    </a:p>
                  </a:txBody>
                  <a:tcPr marL="91427" marR="91427" marT="45704" marB="45704" anchor="ctr">
                    <a:solidFill>
                      <a:srgbClr val="C4BD97"/>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391567" y="1143001"/>
            <a:ext cx="8513442" cy="440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Grants (free money)</a:t>
            </a:r>
          </a:p>
          <a:p>
            <a:pPr marL="800046" marR="0" lvl="1"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Federal Pell Grant</a:t>
            </a:r>
          </a:p>
          <a:p>
            <a:pPr marL="800046" marR="0" lvl="1"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Supplemental Educational Opportunity Grant (SEOG) </a:t>
            </a:r>
          </a:p>
          <a:p>
            <a:pPr marL="800046" marR="0" lvl="1"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TEACH Grant</a:t>
            </a:r>
          </a:p>
          <a:p>
            <a:pPr marL="742863" marR="0" lvl="1" indent="-285717" algn="l" defTabSz="457146"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Federal Work-Study</a:t>
            </a:r>
          </a:p>
          <a:p>
            <a:pPr marL="742903" marR="0" lvl="1"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Part-time employment opportunities for students with financial need.  Funds earned are paid directly to the student for educational expenses.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514350" marR="0" lvl="0" indent="-51435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2078182" y="29454"/>
            <a:ext cx="5753532" cy="559390"/>
          </a:xfrm>
        </p:spPr>
        <p:txBody>
          <a:bodyPr anchor="b">
            <a:noAutofit/>
          </a:bodyPr>
          <a:lstStyle/>
          <a:p>
            <a:pPr eaLnBrk="1" hangingPunct="1"/>
            <a:r>
              <a:rPr lang="en-US" altLang="en-US" sz="3200" dirty="0">
                <a:solidFill>
                  <a:srgbClr val="00002F"/>
                </a:solidFill>
                <a:latin typeface="Georgia" panose="02040502050405020303" pitchFamily="18" charset="0"/>
                <a:ea typeface="Georgia" panose="02040502050405020303" pitchFamily="18" charset="0"/>
                <a:cs typeface="Georgia" panose="02040502050405020303" pitchFamily="18" charset="0"/>
              </a:rPr>
              <a:t>Federal Aid</a:t>
            </a:r>
          </a:p>
        </p:txBody>
      </p:sp>
    </p:spTree>
    <p:extLst>
      <p:ext uri="{BB962C8B-B14F-4D97-AF65-F5344CB8AC3E}">
        <p14:creationId xmlns:p14="http://schemas.microsoft.com/office/powerpoint/2010/main" val="102570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391567" y="1143001"/>
            <a:ext cx="8513442" cy="440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ctr" defTabSz="457146"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The Ohio Department of Higher Education</a:t>
            </a:r>
          </a:p>
          <a:p>
            <a:pPr marL="0" marR="0" lvl="0" indent="0" algn="ctr" defTabSz="457146" rtl="0" eaLnBrk="1" fontAlgn="auto" latinLnBrk="0" hangingPunct="1">
              <a:lnSpc>
                <a:spcPct val="100000"/>
              </a:lnSpc>
              <a:spcBef>
                <a:spcPct val="20000"/>
              </a:spcBef>
              <a:spcAft>
                <a:spcPts val="0"/>
              </a:spcAft>
              <a:buClrTx/>
              <a:buSzTx/>
              <a:buFont typeface="Arial"/>
              <a:buNone/>
              <a:tabLst/>
              <a:defRPr/>
            </a:pPr>
            <a:endParaRPr kumimoji="0" lang="en-US" sz="16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257140" marR="0" lvl="2"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6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Ohio War Orphans Scholarship</a:t>
            </a:r>
          </a:p>
          <a:p>
            <a:pPr marL="1257140" marR="0" lvl="2"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6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Ohio Safety Officers College Memorial Fund</a:t>
            </a:r>
          </a:p>
          <a:p>
            <a:pPr marL="1257140" marR="0" lvl="2" indent="-342900" algn="l" defTabSz="457146"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2600" b="0" i="0" u="none" strike="noStrike" kern="1200" cap="none" spc="0" normalizeH="0" baseline="0" noProof="0" dirty="0">
                <a:ln>
                  <a:noFill/>
                </a:ln>
                <a:solidFill>
                  <a:srgbClr val="002060"/>
                </a:solidFill>
                <a:effectLst/>
                <a:uLnTx/>
                <a:uFillTx/>
                <a:latin typeface="Georgia" panose="02040502050405020303" pitchFamily="18" charset="0"/>
                <a:ea typeface="+mn-ea"/>
                <a:cs typeface="+mn-cs"/>
              </a:rPr>
              <a:t>Ohio College Opportunity Grant </a:t>
            </a:r>
          </a:p>
          <a:p>
            <a:pPr marL="0" marR="0" lvl="0" indent="0" algn="l" defTabSz="457146"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ctr" defTabSz="457146" rtl="0" eaLnBrk="1" fontAlgn="auto" latinLnBrk="0" hangingPunct="1">
              <a:lnSpc>
                <a:spcPct val="100000"/>
              </a:lnSpc>
              <a:spcBef>
                <a:spcPct val="20000"/>
              </a:spcBef>
              <a:spcAft>
                <a:spcPts val="0"/>
              </a:spcAft>
              <a:buClrTx/>
              <a:buSzTx/>
              <a:buFont typeface="Arial"/>
              <a:buNone/>
              <a:tabLst/>
              <a:defRPr/>
            </a:pPr>
            <a:r>
              <a:rPr kumimoji="0" lang="en-US" sz="2800" b="0" i="1" u="sng" strike="noStrike" kern="1200" cap="none" spc="0" normalizeH="0" baseline="0" noProof="0" dirty="0">
                <a:ln>
                  <a:noFill/>
                </a:ln>
                <a:solidFill>
                  <a:srgbClr val="1F497D">
                    <a:lumMod val="50000"/>
                  </a:srgbClr>
                </a:solidFill>
                <a:effectLst/>
                <a:uLnTx/>
                <a:uFillTx/>
                <a:latin typeface="Georgia" panose="02040502050405020303" pitchFamily="18" charset="0"/>
                <a:ea typeface="+mn-ea"/>
                <a:cs typeface="+mn-cs"/>
              </a:rPr>
              <a:t>www.ohiohighered.org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514350" marR="0" lvl="0" indent="-51435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776845" y="29454"/>
            <a:ext cx="5839692" cy="559390"/>
          </a:xfrm>
        </p:spPr>
        <p:txBody>
          <a:bodyPr anchor="b">
            <a:noAutofit/>
          </a:bodyPr>
          <a:lstStyle/>
          <a:p>
            <a:pPr eaLnBrk="1" hangingPunct="1"/>
            <a:r>
              <a:rPr lang="en-US" altLang="en-US" sz="3200" dirty="0">
                <a:solidFill>
                  <a:srgbClr val="00002F"/>
                </a:solidFill>
                <a:latin typeface="Georgia" panose="02040502050405020303" pitchFamily="18" charset="0"/>
                <a:ea typeface="Georgia" panose="02040502050405020303" pitchFamily="18" charset="0"/>
                <a:cs typeface="Georgia" panose="02040502050405020303" pitchFamily="18" charset="0"/>
              </a:rPr>
              <a:t>State Aid</a:t>
            </a:r>
          </a:p>
        </p:txBody>
      </p:sp>
    </p:spTree>
    <p:extLst>
      <p:ext uri="{BB962C8B-B14F-4D97-AF65-F5344CB8AC3E}">
        <p14:creationId xmlns:p14="http://schemas.microsoft.com/office/powerpoint/2010/main" val="1412176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529935" y="1362127"/>
            <a:ext cx="7762009" cy="458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Universities and Colleges</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High school counselors</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Private foundations, businesses, charitable organizations</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Civic organizations, employers, credit unions</a:t>
            </a: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342860" marR="0" lvl="0" indent="-342860" algn="l" defTabSz="457146"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Scholarship sites   </a:t>
            </a:r>
          </a:p>
          <a:p>
            <a:pPr marL="342860" marR="0" lvl="0" indent="-342860" algn="l" defTabSz="457146"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2200" b="0" i="0" u="none" strike="noStrike" kern="1200" cap="none" spc="0" normalizeH="0" baseline="0" noProof="0" dirty="0">
                <a:ln>
                  <a:noFill/>
                </a:ln>
                <a:solidFill>
                  <a:srgbClr val="4F81BD">
                    <a:lumMod val="75000"/>
                  </a:srgbClr>
                </a:solidFill>
                <a:effectLst/>
                <a:uLnTx/>
                <a:uFillTx/>
                <a:latin typeface="Georgia" panose="02040502050405020303" pitchFamily="18" charset="0"/>
                <a:ea typeface="+mn-ea"/>
                <a:cs typeface="+mn-cs"/>
              </a:rPr>
              <a:t>- www.fastweb.com</a:t>
            </a:r>
          </a:p>
          <a:p>
            <a:pPr marL="342860" marR="0" lvl="0" indent="-342860" algn="l" defTabSz="457146"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a:ln>
                  <a:noFill/>
                </a:ln>
                <a:solidFill>
                  <a:srgbClr val="4F81BD">
                    <a:lumMod val="75000"/>
                  </a:srgbClr>
                </a:solidFill>
                <a:effectLst/>
                <a:uLnTx/>
                <a:uFillTx/>
                <a:latin typeface="Georgia" panose="02040502050405020303" pitchFamily="18" charset="0"/>
                <a:ea typeface="+mn-ea"/>
                <a:cs typeface="+mn-cs"/>
              </a:rPr>
              <a:t>         - www.scholarships.com</a:t>
            </a:r>
          </a:p>
          <a:p>
            <a:pPr marL="342860" marR="0" lvl="0" indent="-342860" algn="l" defTabSz="457146"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a:ln>
                  <a:noFill/>
                </a:ln>
                <a:solidFill>
                  <a:srgbClr val="4F81BD">
                    <a:lumMod val="75000"/>
                  </a:srgbClr>
                </a:solidFill>
                <a:effectLst/>
                <a:uLnTx/>
                <a:uFillTx/>
                <a:latin typeface="Georgia" panose="02040502050405020303" pitchFamily="18" charset="0"/>
                <a:ea typeface="+mn-ea"/>
                <a:cs typeface="+mn-cs"/>
              </a:rPr>
              <a:t>         - www.collegenowgc.org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514350" marR="0" lvl="0" indent="-51435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345621" y="29454"/>
            <a:ext cx="7356764" cy="559390"/>
          </a:xfrm>
        </p:spPr>
        <p:txBody>
          <a:bodyPr anchor="b">
            <a:noAutofit/>
          </a:bodyPr>
          <a:lstStyle/>
          <a:p>
            <a:pPr eaLnBrk="1" hangingPunct="1"/>
            <a:r>
              <a:rPr lang="en-US" altLang="en-US" sz="3200" dirty="0">
                <a:solidFill>
                  <a:srgbClr val="00002F"/>
                </a:solidFill>
                <a:latin typeface="Georgia" panose="02040502050405020303" pitchFamily="18" charset="0"/>
                <a:ea typeface="Georgia" panose="02040502050405020303" pitchFamily="18" charset="0"/>
                <a:cs typeface="Georgia" panose="02040502050405020303" pitchFamily="18" charset="0"/>
              </a:rPr>
              <a:t>Scholarships</a:t>
            </a:r>
          </a:p>
        </p:txBody>
      </p:sp>
      <p:pic>
        <p:nvPicPr>
          <p:cNvPr id="3" name="Picture 2">
            <a:extLst>
              <a:ext uri="{FF2B5EF4-FFF2-40B4-BE49-F238E27FC236}">
                <a16:creationId xmlns:a16="http://schemas.microsoft.com/office/drawing/2014/main" id="{E54F1237-3DBD-7A04-EB7C-917388C9BB12}"/>
              </a:ext>
            </a:extLst>
          </p:cNvPr>
          <p:cNvPicPr>
            <a:picLocks noChangeAspect="1"/>
          </p:cNvPicPr>
          <p:nvPr/>
        </p:nvPicPr>
        <p:blipFill>
          <a:blip r:embed="rId4"/>
          <a:stretch>
            <a:fillRect/>
          </a:stretch>
        </p:blipFill>
        <p:spPr>
          <a:xfrm>
            <a:off x="5317114" y="773283"/>
            <a:ext cx="3408218" cy="1917123"/>
          </a:xfrm>
          <a:prstGeom prst="rect">
            <a:avLst/>
          </a:prstGeom>
          <a:effectLst>
            <a:softEdge rad="76200"/>
          </a:effectLst>
        </p:spPr>
      </p:pic>
    </p:spTree>
    <p:extLst>
      <p:ext uri="{BB962C8B-B14F-4D97-AF65-F5344CB8AC3E}">
        <p14:creationId xmlns:p14="http://schemas.microsoft.com/office/powerpoint/2010/main" val="182145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270165" y="1143001"/>
            <a:ext cx="8634844"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514350" marR="0" lvl="0" indent="-51435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309255" y="-499268"/>
            <a:ext cx="8229600" cy="1143000"/>
          </a:xfrm>
        </p:spPr>
        <p:txBody>
          <a:bodyPr anchor="b">
            <a:noAutofit/>
          </a:bodyPr>
          <a:lstStyle/>
          <a:p>
            <a:pPr eaLnBrk="1" hangingPunct="1"/>
            <a:r>
              <a:rPr lang="en-US" altLang="en-US" sz="2800" dirty="0">
                <a:solidFill>
                  <a:srgbClr val="00002F"/>
                </a:solidFill>
                <a:latin typeface="Georgia" panose="02040502050405020303" pitchFamily="18" charset="0"/>
                <a:ea typeface="Georgia" panose="02040502050405020303" pitchFamily="18" charset="0"/>
                <a:cs typeface="Georgia" panose="02040502050405020303" pitchFamily="18" charset="0"/>
              </a:rPr>
              <a:t>Federal Direct Student Loans</a:t>
            </a:r>
          </a:p>
        </p:txBody>
      </p:sp>
      <p:sp>
        <p:nvSpPr>
          <p:cNvPr id="2" name="Text Placeholder 1">
            <a:extLst>
              <a:ext uri="{FF2B5EF4-FFF2-40B4-BE49-F238E27FC236}">
                <a16:creationId xmlns:a16="http://schemas.microsoft.com/office/drawing/2014/main" id="{B7A53FFD-3643-41A7-A0F5-D396D790C8DA}"/>
              </a:ext>
            </a:extLst>
          </p:cNvPr>
          <p:cNvSpPr>
            <a:spLocks noGrp="1"/>
          </p:cNvSpPr>
          <p:nvPr>
            <p:ph type="body" idx="1"/>
          </p:nvPr>
        </p:nvSpPr>
        <p:spPr>
          <a:xfrm>
            <a:off x="423502" y="1246909"/>
            <a:ext cx="4040188" cy="1174173"/>
          </a:xfrm>
        </p:spPr>
        <p:txBody>
          <a:bodyPr/>
          <a:lstStyle/>
          <a:p>
            <a:pPr algn="ctr"/>
            <a:endParaRPr lang="en-US" dirty="0">
              <a:solidFill>
                <a:srgbClr val="9C8D5A"/>
              </a:solidFill>
              <a:latin typeface="Georgia" panose="02040502050405020303" pitchFamily="18" charset="0"/>
            </a:endParaRPr>
          </a:p>
          <a:p>
            <a:pPr algn="ctr"/>
            <a:endParaRPr lang="en-US" dirty="0">
              <a:solidFill>
                <a:srgbClr val="9C8D5A"/>
              </a:solidFill>
              <a:latin typeface="Georgia" panose="02040502050405020303" pitchFamily="18" charset="0"/>
            </a:endParaRPr>
          </a:p>
          <a:p>
            <a:pPr algn="ctr"/>
            <a:endParaRPr lang="en-US" dirty="0">
              <a:solidFill>
                <a:srgbClr val="9C8D5A"/>
              </a:solidFill>
              <a:latin typeface="Georgia" panose="02040502050405020303" pitchFamily="18" charset="0"/>
            </a:endParaRPr>
          </a:p>
          <a:p>
            <a:pPr algn="ctr"/>
            <a:endParaRPr lang="en-US" dirty="0">
              <a:solidFill>
                <a:srgbClr val="9C8D5A"/>
              </a:solidFill>
              <a:latin typeface="Georgia" panose="02040502050405020303" pitchFamily="18" charset="0"/>
            </a:endParaRPr>
          </a:p>
          <a:p>
            <a:pPr algn="ctr"/>
            <a:r>
              <a:rPr lang="en-US" dirty="0">
                <a:solidFill>
                  <a:srgbClr val="9C8D5A"/>
                </a:solidFill>
                <a:latin typeface="Georgia" panose="02040502050405020303" pitchFamily="18" charset="0"/>
              </a:rPr>
              <a:t>Subsidized Direct Loan</a:t>
            </a:r>
            <a:r>
              <a:rPr lang="en-US" dirty="0"/>
              <a:t>		</a:t>
            </a:r>
          </a:p>
        </p:txBody>
      </p:sp>
      <p:sp>
        <p:nvSpPr>
          <p:cNvPr id="3" name="Content Placeholder 2">
            <a:extLst>
              <a:ext uri="{FF2B5EF4-FFF2-40B4-BE49-F238E27FC236}">
                <a16:creationId xmlns:a16="http://schemas.microsoft.com/office/drawing/2014/main" id="{93E09FF1-A997-728F-BE9C-C8A375451C74}"/>
              </a:ext>
            </a:extLst>
          </p:cNvPr>
          <p:cNvSpPr>
            <a:spLocks noGrp="1"/>
          </p:cNvSpPr>
          <p:nvPr>
            <p:ph sz="half" idx="2"/>
          </p:nvPr>
        </p:nvSpPr>
        <p:spPr>
          <a:ln>
            <a:solidFill>
              <a:schemeClr val="tx2"/>
            </a:solidFill>
          </a:ln>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Interest free during periods of at least half-time enrollment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S</a:t>
            </a:r>
            <a:r>
              <a:rPr kumimoji="0" lang="en-US" sz="2000" b="1" i="0" u="none" strike="noStrike" kern="1200" cap="none" spc="0" normalizeH="0" baseline="0" noProof="0" dirty="0">
                <a:ln>
                  <a:noFill/>
                </a:ln>
                <a:solidFill>
                  <a:prstClr val="black"/>
                </a:solidFill>
                <a:effectLst/>
                <a:uLnTx/>
                <a:uFillTx/>
                <a:latin typeface="Georgia" panose="02040502050405020303" pitchFamily="18" charset="0"/>
                <a:ea typeface="+mn-ea"/>
              </a:rPr>
              <a:t>i</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x-month grace period before repayment begins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Current interest rate when repayment begins is 6.53%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Student is the borrower and begins repaying after graduating or leaving college.</a:t>
            </a:r>
          </a:p>
          <a:p>
            <a:endParaRPr lang="en-US" dirty="0"/>
          </a:p>
        </p:txBody>
      </p:sp>
      <p:sp>
        <p:nvSpPr>
          <p:cNvPr id="5" name="Text Placeholder 4">
            <a:extLst>
              <a:ext uri="{FF2B5EF4-FFF2-40B4-BE49-F238E27FC236}">
                <a16:creationId xmlns:a16="http://schemas.microsoft.com/office/drawing/2014/main" id="{6D757108-55D1-6866-6D7A-C35063BA9F68}"/>
              </a:ext>
            </a:extLst>
          </p:cNvPr>
          <p:cNvSpPr>
            <a:spLocks noGrp="1"/>
          </p:cNvSpPr>
          <p:nvPr>
            <p:ph type="body" sz="quarter" idx="3"/>
          </p:nvPr>
        </p:nvSpPr>
        <p:spPr>
          <a:xfrm>
            <a:off x="4680311" y="1377803"/>
            <a:ext cx="4193524" cy="639762"/>
          </a:xfrm>
        </p:spPr>
        <p:txBody>
          <a:bodyPr/>
          <a:lstStyle/>
          <a:p>
            <a:r>
              <a:rPr lang="en-US" sz="2200" dirty="0">
                <a:solidFill>
                  <a:srgbClr val="041E42"/>
                </a:solidFill>
                <a:latin typeface="Georgia" panose="02040502050405020303" pitchFamily="18" charset="0"/>
              </a:rPr>
              <a:t>Unsubsidized Direct Loan</a:t>
            </a:r>
          </a:p>
        </p:txBody>
      </p:sp>
      <p:sp>
        <p:nvSpPr>
          <p:cNvPr id="6" name="Content Placeholder 5">
            <a:extLst>
              <a:ext uri="{FF2B5EF4-FFF2-40B4-BE49-F238E27FC236}">
                <a16:creationId xmlns:a16="http://schemas.microsoft.com/office/drawing/2014/main" id="{65D7CD18-F1CD-79EB-6BB5-08245F067CDE}"/>
              </a:ext>
            </a:extLst>
          </p:cNvPr>
          <p:cNvSpPr>
            <a:spLocks noGrp="1"/>
          </p:cNvSpPr>
          <p:nvPr>
            <p:ph sz="quarter" idx="4"/>
          </p:nvPr>
        </p:nvSpPr>
        <p:spPr>
          <a:xfrm>
            <a:off x="4645026" y="2174875"/>
            <a:ext cx="4193524" cy="3951288"/>
          </a:xfrm>
          <a:ln>
            <a:solidFill>
              <a:schemeClr val="tx2"/>
            </a:solidFill>
          </a:ln>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Accrues interest during periods of enrollment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Six-month grace period before repayment begins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Current interest rate is 6.53% and begins immediately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rPr>
              <a:t>Student is the borrower and begins repaying after graduating or leaving college.</a:t>
            </a:r>
          </a:p>
          <a:p>
            <a:endParaRPr lang="en-US" dirty="0"/>
          </a:p>
        </p:txBody>
      </p:sp>
    </p:spTree>
    <p:extLst>
      <p:ext uri="{BB962C8B-B14F-4D97-AF65-F5344CB8AC3E}">
        <p14:creationId xmlns:p14="http://schemas.microsoft.com/office/powerpoint/2010/main" val="285780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613063" y="987138"/>
            <a:ext cx="7762009" cy="515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146"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a:ln>
                  <a:noFill/>
                </a:ln>
                <a:solidFill>
                  <a:srgbClr val="9C8D5A"/>
                </a:solidFill>
                <a:effectLst/>
                <a:uLnTx/>
                <a:uFillTx/>
                <a:latin typeface="Georgia" panose="02040502050405020303" pitchFamily="18" charset="0"/>
                <a:ea typeface="+mn-ea"/>
                <a:cs typeface="+mn-cs"/>
              </a:rPr>
              <a:t>Parent Loan for Undergraduate Students (PLUS)</a:t>
            </a:r>
          </a:p>
          <a:p>
            <a:pPr marL="0" marR="0" lvl="0" indent="0" algn="ctr" defTabSz="457146" rtl="0" eaLnBrk="1" fontAlgn="auto" latinLnBrk="0" hangingPunct="1">
              <a:lnSpc>
                <a:spcPct val="100000"/>
              </a:lnSpc>
              <a:spcBef>
                <a:spcPct val="20000"/>
              </a:spcBef>
              <a:spcAft>
                <a:spcPts val="0"/>
              </a:spcAft>
              <a:buClrTx/>
              <a:buSzTx/>
              <a:buFont typeface="Arial"/>
              <a:buNone/>
              <a:tabLst/>
              <a:defRPr/>
            </a:pPr>
            <a:endParaRPr kumimoji="0" lang="en-US" sz="1000" b="1" i="0" u="none" strike="noStrike" kern="1200" cap="none" spc="0" normalizeH="0" baseline="0" noProof="0" dirty="0">
              <a:ln>
                <a:noFill/>
              </a:ln>
              <a:solidFill>
                <a:srgbClr val="0070C0"/>
              </a:solidFill>
              <a:effectLst/>
              <a:uLnTx/>
              <a:uFillTx/>
              <a:latin typeface="Georgia" panose="02040502050405020303" pitchFamily="18" charset="0"/>
              <a:ea typeface="+mn-ea"/>
              <a:cs typeface="+mn-cs"/>
            </a:endParaRPr>
          </a:p>
          <a:p>
            <a:pPr marL="742950"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Parent is the borrower—not the student</a:t>
            </a:r>
          </a:p>
          <a:p>
            <a:pPr marL="742950"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742950"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Current Interest rate is 9.08%</a:t>
            </a:r>
          </a:p>
          <a:p>
            <a:pPr marL="742950"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Georgia" panose="02040502050405020303" pitchFamily="18" charset="0"/>
              <a:ea typeface="+mn-ea"/>
            </a:endParaRP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Interest begins accruing as funds are disbursed</a:t>
            </a: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May choose to defer payments while student is in school</a:t>
            </a: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May have remaining funds (after school charges are paid) sent to the student for other educational expenses (books, supplies, transportation, etc.)</a:t>
            </a: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Credit-based, may use an endorser if initially denied</a:t>
            </a: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800046" marR="0" lvl="1" indent="-342900" algn="l" defTabSz="45714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If parent is ineligible, student will have additional eligibility from the Unsubsidized Direct Loan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514350" marR="0" lvl="0" indent="-51435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002060"/>
              </a:solidFill>
              <a:effectLst/>
              <a:uLnTx/>
              <a:uFillTx/>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254268" y="29454"/>
            <a:ext cx="7356764" cy="559390"/>
          </a:xfrm>
        </p:spPr>
        <p:txBody>
          <a:bodyPr anchor="b">
            <a:noAutofit/>
          </a:bodyPr>
          <a:lstStyle/>
          <a:p>
            <a:pPr eaLnBrk="1" hangingPunct="1"/>
            <a:r>
              <a:rPr lang="en-US" altLang="en-US" sz="3200" dirty="0">
                <a:solidFill>
                  <a:srgbClr val="00002F"/>
                </a:solidFill>
                <a:latin typeface="Georgia" panose="02040502050405020303" pitchFamily="18" charset="0"/>
                <a:ea typeface="Georgia" panose="02040502050405020303" pitchFamily="18" charset="0"/>
                <a:cs typeface="Georgia" panose="02040502050405020303" pitchFamily="18" charset="0"/>
              </a:rPr>
              <a:t>Parent Loans</a:t>
            </a:r>
          </a:p>
        </p:txBody>
      </p:sp>
      <p:pic>
        <p:nvPicPr>
          <p:cNvPr id="2" name="Picture 1">
            <a:extLst>
              <a:ext uri="{FF2B5EF4-FFF2-40B4-BE49-F238E27FC236}">
                <a16:creationId xmlns:a16="http://schemas.microsoft.com/office/drawing/2014/main" id="{4C1D64A0-465B-D991-08DC-16E93880939B}"/>
              </a:ext>
            </a:extLst>
          </p:cNvPr>
          <p:cNvPicPr>
            <a:picLocks noChangeAspect="1"/>
          </p:cNvPicPr>
          <p:nvPr/>
        </p:nvPicPr>
        <p:blipFill>
          <a:blip r:embed="rId4"/>
          <a:stretch>
            <a:fillRect/>
          </a:stretch>
        </p:blipFill>
        <p:spPr>
          <a:xfrm>
            <a:off x="6381707" y="1429616"/>
            <a:ext cx="2389735" cy="1188893"/>
          </a:xfrm>
          <a:prstGeom prst="rect">
            <a:avLst/>
          </a:prstGeom>
          <a:effectLst>
            <a:softEdge rad="152400"/>
          </a:effectLst>
        </p:spPr>
      </p:pic>
    </p:spTree>
    <p:extLst>
      <p:ext uri="{BB962C8B-B14F-4D97-AF65-F5344CB8AC3E}">
        <p14:creationId xmlns:p14="http://schemas.microsoft.com/office/powerpoint/2010/main" val="403475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CM-1016-32800_GeneralPP3.jpg">
            <a:extLst>
              <a:ext uri="{FF2B5EF4-FFF2-40B4-BE49-F238E27FC236}">
                <a16:creationId xmlns:a16="http://schemas.microsoft.com/office/drawing/2014/main" id="{87986973-6B91-4723-A871-9568C1D54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4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a:extLst>
              <a:ext uri="{FF2B5EF4-FFF2-40B4-BE49-F238E27FC236}">
                <a16:creationId xmlns:a16="http://schemas.microsoft.com/office/drawing/2014/main" id="{FCA60B85-7290-4AB1-8D21-7CBD41CED246}"/>
              </a:ext>
            </a:extLst>
          </p:cNvPr>
          <p:cNvSpPr txBox="1">
            <a:spLocks/>
          </p:cNvSpPr>
          <p:nvPr/>
        </p:nvSpPr>
        <p:spPr bwMode="auto">
          <a:xfrm>
            <a:off x="935182" y="841665"/>
            <a:ext cx="7460673" cy="27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16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16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16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1600" kern="1200">
                <a:solidFill>
                  <a:schemeClr val="tx1"/>
                </a:solidFill>
                <a:latin typeface="+mn-lt"/>
                <a:ea typeface="+mn-ea"/>
                <a:cs typeface="+mn-cs"/>
              </a:defRPr>
            </a:lvl9pPr>
          </a:lstStyle>
          <a:p>
            <a:pPr marL="0" lvl="0" indent="0" defTabSz="457200" eaLnBrk="1" fontAlgn="auto" hangingPunct="1">
              <a:spcBef>
                <a:spcPts val="0"/>
              </a:spcBef>
              <a:spcAft>
                <a:spcPts val="0"/>
              </a:spcAft>
              <a:buNone/>
            </a:pPr>
            <a:endParaRPr lang="en-US" altLang="en-US" sz="2800" i="1" dirty="0">
              <a:solidFill>
                <a:srgbClr val="002060"/>
              </a:solidFill>
              <a:latin typeface="Georgia" panose="02040502050405020303" pitchFamily="18" charset="0"/>
              <a:ea typeface="Georgia" panose="02040502050405020303" pitchFamily="18" charset="0"/>
              <a:cs typeface="Georgia" panose="02040502050405020303" pitchFamily="18" charset="0"/>
            </a:endParaRPr>
          </a:p>
          <a:p>
            <a:pPr marL="0" lvl="0" indent="0" defTabSz="457200" eaLnBrk="1" fontAlgn="auto" hangingPunct="1">
              <a:spcBef>
                <a:spcPts val="0"/>
              </a:spcBef>
              <a:spcAft>
                <a:spcPts val="0"/>
              </a:spcAft>
              <a:buNone/>
            </a:pPr>
            <a:r>
              <a:rPr lang="en-US" altLang="en-US" sz="2800" dirty="0">
                <a:solidFill>
                  <a:srgbClr val="002060"/>
                </a:solidFill>
                <a:latin typeface="Georgia" panose="02040502050405020303" pitchFamily="18" charset="0"/>
                <a:ea typeface="Georgia" panose="02040502050405020303" pitchFamily="18" charset="0"/>
                <a:cs typeface="Georgia" panose="02040502050405020303" pitchFamily="18" charset="0"/>
              </a:rPr>
              <a:t>The Free Application for Federal Student Aid (FAFSA) at </a:t>
            </a:r>
            <a:r>
              <a:rPr lang="en-US" altLang="en-US" sz="2800" dirty="0">
                <a:solidFill>
                  <a:srgbClr val="00B0F0"/>
                </a:solidFill>
                <a:latin typeface="Georgia" panose="02040502050405020303" pitchFamily="18" charset="0"/>
                <a:ea typeface="Georgia" panose="02040502050405020303" pitchFamily="18" charset="0"/>
                <a:cs typeface="Georgia" panose="02040502050405020303" pitchFamily="18" charset="0"/>
                <a:hlinkClick r:id="rId4">
                  <a:extLst>
                    <a:ext uri="{A12FA001-AC4F-418D-AE19-62706E023703}">
                      <ahyp:hlinkClr xmlns:ahyp="http://schemas.microsoft.com/office/drawing/2018/hyperlinkcolor" val="tx"/>
                    </a:ext>
                  </a:extLst>
                </a:hlinkClick>
              </a:rPr>
              <a:t>www.studentaid.gov</a:t>
            </a:r>
            <a:endParaRPr lang="en-US" altLang="en-US" sz="2800" dirty="0">
              <a:solidFill>
                <a:srgbClr val="00B0F0"/>
              </a:solidFill>
              <a:latin typeface="Georgia" panose="02040502050405020303" pitchFamily="18" charset="0"/>
              <a:ea typeface="Georgia" panose="02040502050405020303" pitchFamily="18" charset="0"/>
              <a:cs typeface="Georgia" panose="02040502050405020303" pitchFamily="18" charset="0"/>
            </a:endParaRPr>
          </a:p>
          <a:p>
            <a:pPr marL="0" lvl="0" indent="0" defTabSz="457200" eaLnBrk="1" fontAlgn="auto" hangingPunct="1">
              <a:spcBef>
                <a:spcPts val="0"/>
              </a:spcBef>
              <a:spcAft>
                <a:spcPts val="0"/>
              </a:spcAft>
              <a:buNone/>
            </a:pPr>
            <a:endParaRPr lang="en-US" altLang="en-US" sz="800" dirty="0">
              <a:solidFill>
                <a:srgbClr val="002060"/>
              </a:solidFill>
              <a:latin typeface="Georgia" panose="02040502050405020303" pitchFamily="18" charset="0"/>
              <a:ea typeface="Georgia" panose="02040502050405020303" pitchFamily="18" charset="0"/>
              <a:cs typeface="Georgia" panose="02040502050405020303" pitchFamily="18" charset="0"/>
            </a:endParaRPr>
          </a:p>
          <a:p>
            <a:pPr marL="800100" lvl="2" indent="0" defTabSz="457200" eaLnBrk="1" fontAlgn="auto" hangingPunct="1">
              <a:spcBef>
                <a:spcPts val="0"/>
              </a:spcBef>
              <a:spcAft>
                <a:spcPts val="0"/>
              </a:spcAft>
              <a:buNone/>
            </a:pPr>
            <a:r>
              <a:rPr lang="en-US" altLang="en-US" sz="2200" dirty="0">
                <a:solidFill>
                  <a:schemeClr val="accent1">
                    <a:lumMod val="50000"/>
                  </a:schemeClr>
                </a:solidFill>
                <a:latin typeface="Libre Franklin" pitchFamily="2" charset="0"/>
                <a:ea typeface="Georgia" panose="02040502050405020303" pitchFamily="18" charset="0"/>
                <a:cs typeface="Georgia" panose="02040502050405020303" pitchFamily="18" charset="0"/>
              </a:rPr>
              <a:t>This application is used for federal and state grants, federal work-study, federal student and parent loans.</a:t>
            </a:r>
          </a:p>
          <a:p>
            <a:pPr marL="0" lvl="0" indent="0" defTabSz="457200" eaLnBrk="1" fontAlgn="auto" hangingPunct="1">
              <a:spcBef>
                <a:spcPts val="0"/>
              </a:spcBef>
              <a:spcAft>
                <a:spcPts val="0"/>
              </a:spcAft>
              <a:buNone/>
            </a:pPr>
            <a:endParaRPr lang="en-US" altLang="en-US" sz="2800" dirty="0">
              <a:solidFill>
                <a:srgbClr val="002060"/>
              </a:solidFill>
              <a:latin typeface="Georgia" panose="02040502050405020303" pitchFamily="18" charset="0"/>
              <a:ea typeface="Georgia" panose="02040502050405020303" pitchFamily="18" charset="0"/>
              <a:cs typeface="Georgia" panose="02040502050405020303" pitchFamily="18" charset="0"/>
            </a:endParaRPr>
          </a:p>
          <a:p>
            <a:pPr marL="514350" lvl="0" indent="-514350" defTabSz="457200" eaLnBrk="1" fontAlgn="auto" hangingPunct="1">
              <a:spcBef>
                <a:spcPts val="0"/>
              </a:spcBef>
              <a:spcAft>
                <a:spcPts val="0"/>
              </a:spcAft>
              <a:buAutoNum type="arabicPeriod"/>
            </a:pPr>
            <a:endParaRPr lang="en-US" altLang="en-US" sz="800" dirty="0">
              <a:solidFill>
                <a:srgbClr val="002060"/>
              </a:solidFill>
              <a:latin typeface="Georgia" panose="02040502050405020303" pitchFamily="18" charset="0"/>
              <a:ea typeface="Georgia" panose="02040502050405020303" pitchFamily="18" charset="0"/>
              <a:cs typeface="Georgia" panose="02040502050405020303" pitchFamily="18" charset="0"/>
            </a:endParaRPr>
          </a:p>
          <a:p>
            <a:pPr marL="0" lvl="0" indent="0" defTabSz="457200" eaLnBrk="1" fontAlgn="auto" hangingPunct="1">
              <a:spcBef>
                <a:spcPts val="0"/>
              </a:spcBef>
              <a:spcAft>
                <a:spcPts val="0"/>
              </a:spcAft>
              <a:buNone/>
            </a:pPr>
            <a:endParaRPr lang="en-US" altLang="en-US" sz="2800" dirty="0">
              <a:solidFill>
                <a:srgbClr val="002060"/>
              </a:solidFill>
              <a:latin typeface="Georgia" panose="02040502050405020303" pitchFamily="18" charset="0"/>
              <a:ea typeface="Georgia" panose="02040502050405020303" pitchFamily="18" charset="0"/>
              <a:cs typeface="Georgia" panose="02040502050405020303" pitchFamily="18" charset="0"/>
            </a:endParaRPr>
          </a:p>
        </p:txBody>
      </p:sp>
      <p:sp>
        <p:nvSpPr>
          <p:cNvPr id="4" name="Title 1">
            <a:extLst>
              <a:ext uri="{FF2B5EF4-FFF2-40B4-BE49-F238E27FC236}">
                <a16:creationId xmlns:a16="http://schemas.microsoft.com/office/drawing/2014/main" id="{D902998A-D45B-AC5E-3D9C-31402DA7EDAD}"/>
              </a:ext>
            </a:extLst>
          </p:cNvPr>
          <p:cNvSpPr>
            <a:spLocks noGrp="1"/>
          </p:cNvSpPr>
          <p:nvPr>
            <p:ph type="title"/>
          </p:nvPr>
        </p:nvSpPr>
        <p:spPr>
          <a:xfrm>
            <a:off x="1763423" y="0"/>
            <a:ext cx="7356764" cy="559390"/>
          </a:xfrm>
        </p:spPr>
        <p:txBody>
          <a:bodyPr anchor="b">
            <a:normAutofit/>
          </a:bodyPr>
          <a:lstStyle/>
          <a:p>
            <a:pPr eaLnBrk="1" hangingPunct="1"/>
            <a:r>
              <a:rPr lang="en-US" altLang="en-US" sz="2400" dirty="0">
                <a:solidFill>
                  <a:srgbClr val="00002F"/>
                </a:solidFill>
                <a:latin typeface="Georgia" panose="02040502050405020303" pitchFamily="18" charset="0"/>
                <a:ea typeface="Georgia" panose="02040502050405020303" pitchFamily="18" charset="0"/>
                <a:cs typeface="Georgia" panose="02040502050405020303" pitchFamily="18" charset="0"/>
              </a:rPr>
              <a:t>How Do I Apply for Financial Aid?</a:t>
            </a:r>
          </a:p>
        </p:txBody>
      </p:sp>
      <p:pic>
        <p:nvPicPr>
          <p:cNvPr id="3" name="Picture 2">
            <a:extLst>
              <a:ext uri="{FF2B5EF4-FFF2-40B4-BE49-F238E27FC236}">
                <a16:creationId xmlns:a16="http://schemas.microsoft.com/office/drawing/2014/main" id="{1A127B42-04E9-3DFD-5B5E-F4F1508688C8}"/>
              </a:ext>
            </a:extLst>
          </p:cNvPr>
          <p:cNvPicPr>
            <a:picLocks noChangeAspect="1"/>
          </p:cNvPicPr>
          <p:nvPr/>
        </p:nvPicPr>
        <p:blipFill>
          <a:blip r:embed="rId5"/>
          <a:stretch>
            <a:fillRect/>
          </a:stretch>
        </p:blipFill>
        <p:spPr>
          <a:xfrm>
            <a:off x="748145" y="3767039"/>
            <a:ext cx="2441865" cy="2441865"/>
          </a:xfrm>
          <a:prstGeom prst="rect">
            <a:avLst/>
          </a:prstGeom>
        </p:spPr>
      </p:pic>
      <p:sp>
        <p:nvSpPr>
          <p:cNvPr id="6" name="TextBox 5">
            <a:extLst>
              <a:ext uri="{FF2B5EF4-FFF2-40B4-BE49-F238E27FC236}">
                <a16:creationId xmlns:a16="http://schemas.microsoft.com/office/drawing/2014/main" id="{02495414-F3F6-07E3-FE51-ED20F319550F}"/>
              </a:ext>
            </a:extLst>
          </p:cNvPr>
          <p:cNvSpPr txBox="1"/>
          <p:nvPr/>
        </p:nvSpPr>
        <p:spPr>
          <a:xfrm>
            <a:off x="3875810" y="4126198"/>
            <a:ext cx="4281054" cy="861774"/>
          </a:xfrm>
          <a:prstGeom prst="rect">
            <a:avLst/>
          </a:prstGeom>
          <a:noFill/>
        </p:spPr>
        <p:txBody>
          <a:bodyPr wrap="square" rtlCol="0">
            <a:spAutoFit/>
          </a:bodyPr>
          <a:lstStyle/>
          <a:p>
            <a:r>
              <a:rPr lang="en-US" dirty="0">
                <a:latin typeface="Georgia" panose="02040502050405020303" pitchFamily="18" charset="0"/>
              </a:rPr>
              <a:t>The FAFSA is anticipated to be available </a:t>
            </a:r>
            <a:r>
              <a:rPr lang="en-US" sz="3200" b="1" dirty="0">
                <a:solidFill>
                  <a:srgbClr val="C00000"/>
                </a:solidFill>
                <a:latin typeface="Georgia" panose="02040502050405020303" pitchFamily="18" charset="0"/>
              </a:rPr>
              <a:t>December 1, 2024</a:t>
            </a:r>
          </a:p>
        </p:txBody>
      </p:sp>
    </p:spTree>
    <p:extLst>
      <p:ext uri="{BB962C8B-B14F-4D97-AF65-F5344CB8AC3E}">
        <p14:creationId xmlns:p14="http://schemas.microsoft.com/office/powerpoint/2010/main" val="2056828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0B07E3E73D764E87306C0E79337910" ma:contentTypeVersion="16" ma:contentTypeDescription="Create a new document." ma:contentTypeScope="" ma:versionID="95c1bdf6dfef166fe2457f0fcc5e2ff5">
  <xsd:schema xmlns:xsd="http://www.w3.org/2001/XMLSchema" xmlns:xs="http://www.w3.org/2001/XMLSchema" xmlns:p="http://schemas.microsoft.com/office/2006/metadata/properties" xmlns:ns3="3327c687-b0e3-460d-8976-a5dd7c2a16f6" xmlns:ns4="d2ec36e0-6ac7-4a0b-b98c-0d065decc069" targetNamespace="http://schemas.microsoft.com/office/2006/metadata/properties" ma:root="true" ma:fieldsID="9792da84afc95fa6b1b27b8734af9bd9" ns3:_="" ns4:_="">
    <xsd:import namespace="3327c687-b0e3-460d-8976-a5dd7c2a16f6"/>
    <xsd:import namespace="d2ec36e0-6ac7-4a0b-b98c-0d065decc06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ServiceOCR"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27c687-b0e3-460d-8976-a5dd7c2a16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ec36e0-6ac7-4a0b-b98c-0d065decc06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327c687-b0e3-460d-8976-a5dd7c2a16f6" xsi:nil="true"/>
  </documentManagement>
</p:properties>
</file>

<file path=customXml/itemProps1.xml><?xml version="1.0" encoding="utf-8"?>
<ds:datastoreItem xmlns:ds="http://schemas.openxmlformats.org/officeDocument/2006/customXml" ds:itemID="{E19FEC41-6FA8-4F5C-A60C-88D4C545E281}">
  <ds:schemaRefs>
    <ds:schemaRef ds:uri="http://schemas.microsoft.com/sharepoint/v3/contenttype/forms"/>
  </ds:schemaRefs>
</ds:datastoreItem>
</file>

<file path=customXml/itemProps2.xml><?xml version="1.0" encoding="utf-8"?>
<ds:datastoreItem xmlns:ds="http://schemas.openxmlformats.org/officeDocument/2006/customXml" ds:itemID="{3EA16693-54BC-4CE8-9F78-9B9AF1844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27c687-b0e3-460d-8976-a5dd7c2a16f6"/>
    <ds:schemaRef ds:uri="d2ec36e0-6ac7-4a0b-b98c-0d065decc0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507CF4-403E-4336-AECF-0CE1ECA7185D}">
  <ds:schemaRefs>
    <ds:schemaRef ds:uri="http://purl.org/dc/terms/"/>
    <ds:schemaRef ds:uri="http://purl.org/dc/elements/1.1/"/>
    <ds:schemaRef ds:uri="d2ec36e0-6ac7-4a0b-b98c-0d065decc069"/>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3327c687-b0e3-460d-8976-a5dd7c2a16f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6154</TotalTime>
  <Words>1105</Words>
  <Application>Microsoft Office PowerPoint</Application>
  <PresentationFormat>On-screen Show (4:3)</PresentationFormat>
  <Paragraphs>218</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Georgia</vt:lpstr>
      <vt:lpstr>Libre Franklin</vt:lpstr>
      <vt:lpstr>Verdana</vt:lpstr>
      <vt:lpstr>Wingdings</vt:lpstr>
      <vt:lpstr>Office Theme</vt:lpstr>
      <vt:lpstr>PowerPoint Presentation</vt:lpstr>
      <vt:lpstr>PowerPoint Presentation</vt:lpstr>
      <vt:lpstr>PowerPoint Presentation</vt:lpstr>
      <vt:lpstr>Federal Aid</vt:lpstr>
      <vt:lpstr>State Aid</vt:lpstr>
      <vt:lpstr>Scholarships</vt:lpstr>
      <vt:lpstr>Federal Direct Student Loans</vt:lpstr>
      <vt:lpstr>Parent Loans</vt:lpstr>
      <vt:lpstr>How Do I Apply for Financial Aid?</vt:lpstr>
      <vt:lpstr>Important FAFSA Notes</vt:lpstr>
      <vt:lpstr>Student Aid Index (SAI)</vt:lpstr>
      <vt:lpstr>Everyone Needs an FSA ID!</vt:lpstr>
      <vt:lpstr>Application Process</vt:lpstr>
      <vt:lpstr>Financial Aid Offer</vt:lpstr>
      <vt:lpstr>PowerPoint Presentation</vt:lpstr>
      <vt:lpstr>Sample Costs</vt:lpstr>
      <vt:lpstr>What if I don’t receive enough aid?</vt:lpstr>
      <vt:lpstr>REMINDERS</vt:lpstr>
      <vt:lpstr>PowerPoint Presentation</vt:lpstr>
    </vt:vector>
  </TitlesOfParts>
  <Company>University of Akron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Standard User</dc:creator>
  <cp:lastModifiedBy>Horner, Jennifer</cp:lastModifiedBy>
  <cp:revision>195</cp:revision>
  <cp:lastPrinted>2023-08-04T12:40:46Z</cp:lastPrinted>
  <dcterms:created xsi:type="dcterms:W3CDTF">2015-06-03T17:53:09Z</dcterms:created>
  <dcterms:modified xsi:type="dcterms:W3CDTF">2024-10-04T13:22:47Z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0x010100370B07E3E73D764E87306C0E79337910</vt:lpwstr>
  </property>
  <property fmtid="{D5CDD505-2E9C-101B-9397-08002B2CF9AE}" pid="3" name="Order">
    <vt:r8>100</vt:r8>
  </property>
</Properties>
</file>